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24384000" cy="13716000"/>
  <p:notesSz cx="6858000" cy="9144000"/>
  <p:embeddedFontLst>
    <p:embeddedFont>
      <p:font typeface="Cafe24 Danjunghae" pitchFamily="2" charset="-127"/>
      <p:regular r:id="rId27"/>
    </p:embeddedFont>
    <p:embeddedFont>
      <p:font typeface="Cafe24 Ohsquare air" pitchFamily="2" charset="-127"/>
      <p:regular r:id="rId28"/>
    </p:embeddedFont>
    <p:embeddedFont>
      <p:font typeface="Canela Bold" pitchFamily="2" charset="0"/>
      <p:bold r:id="rId29"/>
      <p:italic r:id="rId30"/>
    </p:embeddedFont>
    <p:embeddedFont>
      <p:font typeface="Canela Deck Bold" pitchFamily="2" charset="0"/>
      <p:bold r:id="rId31"/>
      <p:italic r:id="rId32"/>
    </p:embeddedFont>
    <p:embeddedFont>
      <p:font typeface="Canela Deck Regular" pitchFamily="2" charset="0"/>
      <p:regular r:id="rId33"/>
      <p:bold r:id="rId34"/>
      <p:italic r:id="rId35"/>
      <p:boldItalic r:id="rId36"/>
    </p:embeddedFont>
    <p:embeddedFont>
      <p:font typeface="Canela Regular" pitchFamily="2" charset="0"/>
      <p:regular r:id="rId37"/>
      <p:bold r:id="rId38"/>
      <p:italic r:id="rId39"/>
      <p:boldItalic r:id="rId40"/>
    </p:embeddedFont>
    <p:embeddedFont>
      <p:font typeface="Proxima Nova" panose="02000506030000020004" pitchFamily="2" charset="0"/>
      <p:regular r:id="rId41"/>
      <p:bold r:id="rId42"/>
      <p:italic r:id="rId43"/>
    </p:embeddedFont>
    <p:embeddedFont>
      <p:font typeface="Proxima Nova Medium" panose="02000506030000020004" pitchFamily="2" charset="0"/>
      <p:regular r:id="rId44"/>
      <p:italic r:id="rId4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7"/>
  </p:normalViewPr>
  <p:slideViewPr>
    <p:cSldViewPr snapToGrid="0" snapToObjects="1" showGuides="1">
      <p:cViewPr varScale="1">
        <p:scale>
          <a:sx n="53" d="100"/>
          <a:sy n="53" d="100"/>
        </p:scale>
        <p:origin x="792" y="1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저자 및 날짜</a:t>
            </a:r>
          </a:p>
        </p:txBody>
      </p:sp>
      <p:sp>
        <p:nvSpPr>
          <p:cNvPr id="13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"/>
          <p:cNvSpPr/>
          <p:nvPr/>
        </p:nvSpPr>
        <p:spPr>
          <a:xfrm>
            <a:off x="999500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0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4261880"/>
            <a:ext cx="20269200" cy="5061561"/>
          </a:xfrm>
          <a:prstGeom prst="rect">
            <a:avLst/>
          </a:prstGeom>
        </p:spPr>
        <p:txBody>
          <a:bodyPr/>
          <a:lstStyle>
            <a:lvl1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내역서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사실 정보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"/>
          <p:cNvSpPr/>
          <p:nvPr/>
        </p:nvSpPr>
        <p:spPr>
          <a:xfrm>
            <a:off x="1008907" y="1064171"/>
            <a:ext cx="22378886" cy="11587658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2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37745" y="5549900"/>
            <a:ext cx="12908510" cy="2628900"/>
          </a:xfrm>
          <a:prstGeom prst="rect">
            <a:avLst/>
          </a:prstGeom>
        </p:spPr>
        <p:txBody>
          <a:bodyPr/>
          <a:lstStyle>
            <a:lvl1pPr marL="320204" indent="-320204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320204" indent="1369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320204" indent="5941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320204" indent="10513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320204" indent="15085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100233" y="9999201"/>
            <a:ext cx="12546022" cy="508001"/>
          </a:xfrm>
          <a:prstGeom prst="rect">
            <a:avLst/>
          </a:prstGeom>
        </p:spPr>
        <p:txBody>
          <a:bodyPr anchor="t"/>
          <a:lstStyle>
            <a:lvl1pPr algn="l" defTabSz="355600">
              <a:lnSpc>
                <a:spcPct val="140000"/>
              </a:lnSpc>
              <a:defRPr sz="2700" spc="26"/>
            </a:lvl1pPr>
          </a:lstStyle>
          <a:p>
            <a:r>
              <a:t>속성</a:t>
            </a:r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913369614_2691x1794.jpg"/>
          <p:cNvSpPr>
            <a:spLocks noGrp="1"/>
          </p:cNvSpPr>
          <p:nvPr>
            <p:ph type="pic" idx="21"/>
          </p:nvPr>
        </p:nvSpPr>
        <p:spPr>
          <a:xfrm>
            <a:off x="800100" y="253554"/>
            <a:ext cx="22783800" cy="152393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57720189_2642x1761.jpg"/>
          <p:cNvSpPr>
            <a:spLocks noGrp="1"/>
          </p:cNvSpPr>
          <p:nvPr>
            <p:ph type="pic" idx="21"/>
          </p:nvPr>
        </p:nvSpPr>
        <p:spPr>
          <a:xfrm>
            <a:off x="1003300" y="-606362"/>
            <a:ext cx="22364700" cy="148906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3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468"/>
            <a:ext cx="20269200" cy="535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직사각형"/>
          <p:cNvSpPr/>
          <p:nvPr/>
        </p:nvSpPr>
        <p:spPr>
          <a:xfrm>
            <a:off x="1393713" y="1057473"/>
            <a:ext cx="11190188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  <a:effectLst>
            <a:outerShdw blurRad="63500" dist="25400" dir="2601764" rotWithShape="0">
              <a:srgbClr val="000000">
                <a:alpha val="71148"/>
              </a:srgbClr>
            </a:outerShdw>
          </a:effectLst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저자 및 날짜</a:t>
            </a:r>
          </a:p>
        </p:txBody>
      </p:sp>
      <p:sp>
        <p:nvSpPr>
          <p:cNvPr id="34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슬라이드 제목</a:t>
            </a:r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슬라이드 부제</a:t>
            </a:r>
          </a:p>
        </p:txBody>
      </p:sp>
      <p:sp>
        <p:nvSpPr>
          <p:cNvPr id="44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슬라이드 제목</a:t>
            </a:r>
          </a:p>
        </p:txBody>
      </p:sp>
      <p:sp>
        <p:nvSpPr>
          <p:cNvPr id="45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"/>
          <p:cNvSpPr/>
          <p:nvPr/>
        </p:nvSpPr>
        <p:spPr>
          <a:xfrm>
            <a:off x="12192000" y="2079724"/>
            <a:ext cx="11188700" cy="9550401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4" name="직사각형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5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58458" y="3677751"/>
            <a:ext cx="20264297" cy="6956178"/>
          </a:xfrm>
          <a:prstGeom prst="rect">
            <a:avLst/>
          </a:prstGeom>
        </p:spPr>
        <p:txBody>
          <a:bodyPr numCol="2" spcCol="2314058"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이미지"/>
          <p:cNvSpPr>
            <a:spLocks noGrp="1"/>
          </p:cNvSpPr>
          <p:nvPr>
            <p:ph type="pic" idx="21"/>
          </p:nvPr>
        </p:nvSpPr>
        <p:spPr>
          <a:xfrm>
            <a:off x="11700889" y="-1027620"/>
            <a:ext cx="12288856" cy="150230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4" name="직사각형"/>
          <p:cNvSpPr/>
          <p:nvPr/>
        </p:nvSpPr>
        <p:spPr>
          <a:xfrm>
            <a:off x="173032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65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2037" y="4375086"/>
            <a:ext cx="9603926" cy="845948"/>
          </a:xfrm>
          <a:prstGeom prst="rect">
            <a:avLst/>
          </a:prstGeom>
        </p:spPr>
        <p:txBody>
          <a:bodyPr/>
          <a:lstStyle/>
          <a:p>
            <a:r>
              <a:t>슬라이드 부제</a:t>
            </a:r>
          </a:p>
        </p:txBody>
      </p:sp>
      <p:sp>
        <p:nvSpPr>
          <p:cNvPr id="66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970391" y="1615572"/>
            <a:ext cx="9601348" cy="2798379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슬라이드 제목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802037" y="5778500"/>
            <a:ext cx="9596832" cy="6110784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  <a:effectLst>
            <a:outerShdw blurRad="63500" dist="25400" dir="2346006" rotWithShape="0">
              <a:srgbClr val="000000">
                <a:alpha val="73214"/>
              </a:srgbClr>
            </a:outerShdw>
          </a:effectLst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6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섹션 제목</a:t>
            </a:r>
          </a:p>
        </p:txBody>
      </p:sp>
      <p:sp>
        <p:nvSpPr>
          <p:cNvPr id="77" name="장식 11"/>
          <p:cNvSpPr/>
          <p:nvPr/>
        </p:nvSpPr>
        <p:spPr>
          <a:xfrm>
            <a:off x="21204663" y="11583276"/>
            <a:ext cx="1517563" cy="72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78" y="21600"/>
                </a:moveTo>
                <a:cubicBezTo>
                  <a:pt x="17743" y="21600"/>
                  <a:pt x="19191" y="19711"/>
                  <a:pt x="19990" y="18125"/>
                </a:cubicBezTo>
                <a:cubicBezTo>
                  <a:pt x="21013" y="16093"/>
                  <a:pt x="21600" y="13283"/>
                  <a:pt x="21600" y="10418"/>
                </a:cubicBezTo>
                <a:cubicBezTo>
                  <a:pt x="21600" y="7546"/>
                  <a:pt x="21179" y="4918"/>
                  <a:pt x="20415" y="3013"/>
                </a:cubicBezTo>
                <a:cubicBezTo>
                  <a:pt x="19634" y="1071"/>
                  <a:pt x="18556" y="0"/>
                  <a:pt x="17378" y="0"/>
                </a:cubicBezTo>
                <a:cubicBezTo>
                  <a:pt x="15953" y="0"/>
                  <a:pt x="15074" y="1122"/>
                  <a:pt x="14588" y="2061"/>
                </a:cubicBezTo>
                <a:cubicBezTo>
                  <a:pt x="13958" y="3281"/>
                  <a:pt x="13596" y="4969"/>
                  <a:pt x="13596" y="6691"/>
                </a:cubicBezTo>
                <a:cubicBezTo>
                  <a:pt x="13596" y="8194"/>
                  <a:pt x="13847" y="9638"/>
                  <a:pt x="14302" y="10756"/>
                </a:cubicBezTo>
                <a:cubicBezTo>
                  <a:pt x="14728" y="11804"/>
                  <a:pt x="15302" y="12486"/>
                  <a:pt x="15878" y="12632"/>
                </a:cubicBezTo>
                <a:cubicBezTo>
                  <a:pt x="16597" y="12814"/>
                  <a:pt x="17163" y="12530"/>
                  <a:pt x="17562" y="11786"/>
                </a:cubicBezTo>
                <a:cubicBezTo>
                  <a:pt x="17655" y="11611"/>
                  <a:pt x="17739" y="11413"/>
                  <a:pt x="17808" y="11196"/>
                </a:cubicBezTo>
                <a:cubicBezTo>
                  <a:pt x="18435" y="9509"/>
                  <a:pt x="18306" y="7310"/>
                  <a:pt x="17852" y="5994"/>
                </a:cubicBezTo>
                <a:cubicBezTo>
                  <a:pt x="17621" y="5328"/>
                  <a:pt x="17255" y="5020"/>
                  <a:pt x="16894" y="5191"/>
                </a:cubicBezTo>
                <a:cubicBezTo>
                  <a:pt x="16522" y="5369"/>
                  <a:pt x="16216" y="6022"/>
                  <a:pt x="16149" y="6780"/>
                </a:cubicBezTo>
                <a:cubicBezTo>
                  <a:pt x="16094" y="7415"/>
                  <a:pt x="16214" y="8028"/>
                  <a:pt x="16463" y="8378"/>
                </a:cubicBezTo>
                <a:lnTo>
                  <a:pt x="16472" y="8389"/>
                </a:lnTo>
                <a:cubicBezTo>
                  <a:pt x="16664" y="8660"/>
                  <a:pt x="16762" y="8893"/>
                  <a:pt x="16762" y="9086"/>
                </a:cubicBezTo>
                <a:cubicBezTo>
                  <a:pt x="16762" y="9195"/>
                  <a:pt x="16757" y="9437"/>
                  <a:pt x="16711" y="9597"/>
                </a:cubicBezTo>
                <a:cubicBezTo>
                  <a:pt x="16709" y="9605"/>
                  <a:pt x="16706" y="9617"/>
                  <a:pt x="16703" y="9626"/>
                </a:cubicBezTo>
                <a:cubicBezTo>
                  <a:pt x="16695" y="9648"/>
                  <a:pt x="16687" y="9668"/>
                  <a:pt x="16678" y="9686"/>
                </a:cubicBezTo>
                <a:cubicBezTo>
                  <a:pt x="16642" y="9753"/>
                  <a:pt x="16490" y="9961"/>
                  <a:pt x="16036" y="9846"/>
                </a:cubicBezTo>
                <a:cubicBezTo>
                  <a:pt x="15322" y="9665"/>
                  <a:pt x="14928" y="7863"/>
                  <a:pt x="14928" y="6687"/>
                </a:cubicBezTo>
                <a:cubicBezTo>
                  <a:pt x="14928" y="4139"/>
                  <a:pt x="16160" y="2807"/>
                  <a:pt x="17376" y="2807"/>
                </a:cubicBezTo>
                <a:cubicBezTo>
                  <a:pt x="19052" y="2807"/>
                  <a:pt x="20269" y="6005"/>
                  <a:pt x="20269" y="10414"/>
                </a:cubicBezTo>
                <a:cubicBezTo>
                  <a:pt x="20269" y="10886"/>
                  <a:pt x="20245" y="11358"/>
                  <a:pt x="20203" y="11825"/>
                </a:cubicBezTo>
                <a:cubicBezTo>
                  <a:pt x="19857" y="14848"/>
                  <a:pt x="18645" y="18448"/>
                  <a:pt x="15849" y="18448"/>
                </a:cubicBezTo>
                <a:cubicBezTo>
                  <a:pt x="12937" y="18448"/>
                  <a:pt x="11403" y="13525"/>
                  <a:pt x="11232" y="10947"/>
                </a:cubicBezTo>
                <a:cubicBezTo>
                  <a:pt x="11055" y="8270"/>
                  <a:pt x="11899" y="7818"/>
                  <a:pt x="12300" y="7753"/>
                </a:cubicBezTo>
                <a:cubicBezTo>
                  <a:pt x="12382" y="7741"/>
                  <a:pt x="12423" y="7537"/>
                  <a:pt x="12369" y="7405"/>
                </a:cubicBezTo>
                <a:cubicBezTo>
                  <a:pt x="11964" y="6404"/>
                  <a:pt x="10685" y="3575"/>
                  <a:pt x="9187" y="3575"/>
                </a:cubicBezTo>
                <a:cubicBezTo>
                  <a:pt x="7672" y="3575"/>
                  <a:pt x="7223" y="5500"/>
                  <a:pt x="7131" y="7291"/>
                </a:cubicBezTo>
                <a:cubicBezTo>
                  <a:pt x="7127" y="7386"/>
                  <a:pt x="7073" y="7428"/>
                  <a:pt x="7040" y="7366"/>
                </a:cubicBezTo>
                <a:cubicBezTo>
                  <a:pt x="5748" y="4921"/>
                  <a:pt x="4444" y="3059"/>
                  <a:pt x="2955" y="3059"/>
                </a:cubicBezTo>
                <a:cubicBezTo>
                  <a:pt x="2241" y="3059"/>
                  <a:pt x="1522" y="3657"/>
                  <a:pt x="982" y="4694"/>
                </a:cubicBezTo>
                <a:cubicBezTo>
                  <a:pt x="534" y="5555"/>
                  <a:pt x="0" y="7118"/>
                  <a:pt x="0" y="9675"/>
                </a:cubicBezTo>
                <a:cubicBezTo>
                  <a:pt x="0" y="13011"/>
                  <a:pt x="760" y="15432"/>
                  <a:pt x="1806" y="15432"/>
                </a:cubicBezTo>
                <a:cubicBezTo>
                  <a:pt x="2471" y="15432"/>
                  <a:pt x="3057" y="14433"/>
                  <a:pt x="3140" y="13158"/>
                </a:cubicBezTo>
                <a:cubicBezTo>
                  <a:pt x="3199" y="12256"/>
                  <a:pt x="2989" y="11038"/>
                  <a:pt x="2202" y="10574"/>
                </a:cubicBezTo>
                <a:cubicBezTo>
                  <a:pt x="1447" y="10130"/>
                  <a:pt x="1326" y="9719"/>
                  <a:pt x="1369" y="8784"/>
                </a:cubicBezTo>
                <a:cubicBezTo>
                  <a:pt x="1551" y="6663"/>
                  <a:pt x="2378" y="5866"/>
                  <a:pt x="2955" y="5866"/>
                </a:cubicBezTo>
                <a:cubicBezTo>
                  <a:pt x="4454" y="5866"/>
                  <a:pt x="5960" y="8980"/>
                  <a:pt x="7555" y="12276"/>
                </a:cubicBezTo>
                <a:cubicBezTo>
                  <a:pt x="9669" y="16647"/>
                  <a:pt x="12067" y="21600"/>
                  <a:pt x="15378" y="21600"/>
                </a:cubicBezTo>
                <a:close/>
                <a:moveTo>
                  <a:pt x="10849" y="15179"/>
                </a:moveTo>
                <a:cubicBezTo>
                  <a:pt x="9545" y="12889"/>
                  <a:pt x="8626" y="10976"/>
                  <a:pt x="8404" y="8762"/>
                </a:cubicBezTo>
                <a:cubicBezTo>
                  <a:pt x="8230" y="7034"/>
                  <a:pt x="8504" y="6122"/>
                  <a:pt x="9266" y="6122"/>
                </a:cubicBezTo>
                <a:cubicBezTo>
                  <a:pt x="9873" y="6122"/>
                  <a:pt x="10337" y="6854"/>
                  <a:pt x="10501" y="7153"/>
                </a:cubicBezTo>
                <a:cubicBezTo>
                  <a:pt x="10538" y="7219"/>
                  <a:pt x="10540" y="7332"/>
                  <a:pt x="10508" y="7408"/>
                </a:cubicBezTo>
                <a:cubicBezTo>
                  <a:pt x="9681" y="9379"/>
                  <a:pt x="9964" y="12277"/>
                  <a:pt x="10900" y="15083"/>
                </a:cubicBezTo>
                <a:cubicBezTo>
                  <a:pt x="10923" y="15153"/>
                  <a:pt x="10880" y="15234"/>
                  <a:pt x="10849" y="1517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8" name="장식 11"/>
          <p:cNvSpPr/>
          <p:nvPr/>
        </p:nvSpPr>
        <p:spPr>
          <a:xfrm>
            <a:off x="1592431" y="1518729"/>
            <a:ext cx="1528416" cy="725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22" y="0"/>
                </a:moveTo>
                <a:cubicBezTo>
                  <a:pt x="3857" y="0"/>
                  <a:pt x="2409" y="1889"/>
                  <a:pt x="1610" y="3475"/>
                </a:cubicBezTo>
                <a:cubicBezTo>
                  <a:pt x="587" y="5507"/>
                  <a:pt x="0" y="8317"/>
                  <a:pt x="0" y="11182"/>
                </a:cubicBezTo>
                <a:cubicBezTo>
                  <a:pt x="0" y="14054"/>
                  <a:pt x="421" y="16682"/>
                  <a:pt x="1185" y="18587"/>
                </a:cubicBezTo>
                <a:cubicBezTo>
                  <a:pt x="1966" y="20529"/>
                  <a:pt x="3044" y="21600"/>
                  <a:pt x="4222" y="21600"/>
                </a:cubicBezTo>
                <a:cubicBezTo>
                  <a:pt x="5647" y="21600"/>
                  <a:pt x="6526" y="20478"/>
                  <a:pt x="7012" y="19539"/>
                </a:cubicBezTo>
                <a:cubicBezTo>
                  <a:pt x="7642" y="18319"/>
                  <a:pt x="8004" y="16631"/>
                  <a:pt x="8004" y="14909"/>
                </a:cubicBezTo>
                <a:cubicBezTo>
                  <a:pt x="8004" y="13406"/>
                  <a:pt x="7753" y="11962"/>
                  <a:pt x="7298" y="10844"/>
                </a:cubicBezTo>
                <a:cubicBezTo>
                  <a:pt x="6872" y="9796"/>
                  <a:pt x="6298" y="9114"/>
                  <a:pt x="5722" y="8968"/>
                </a:cubicBezTo>
                <a:cubicBezTo>
                  <a:pt x="5003" y="8786"/>
                  <a:pt x="4437" y="9070"/>
                  <a:pt x="4038" y="9814"/>
                </a:cubicBezTo>
                <a:cubicBezTo>
                  <a:pt x="3945" y="9989"/>
                  <a:pt x="3861" y="10187"/>
                  <a:pt x="3792" y="10404"/>
                </a:cubicBezTo>
                <a:cubicBezTo>
                  <a:pt x="3165" y="12091"/>
                  <a:pt x="3294" y="14290"/>
                  <a:pt x="3748" y="15606"/>
                </a:cubicBezTo>
                <a:cubicBezTo>
                  <a:pt x="3979" y="16272"/>
                  <a:pt x="4345" y="16580"/>
                  <a:pt x="4706" y="16409"/>
                </a:cubicBezTo>
                <a:cubicBezTo>
                  <a:pt x="5078" y="16231"/>
                  <a:pt x="5384" y="15578"/>
                  <a:pt x="5451" y="14820"/>
                </a:cubicBezTo>
                <a:cubicBezTo>
                  <a:pt x="5506" y="14185"/>
                  <a:pt x="5386" y="13572"/>
                  <a:pt x="5137" y="13222"/>
                </a:cubicBezTo>
                <a:lnTo>
                  <a:pt x="5128" y="13211"/>
                </a:lnTo>
                <a:cubicBezTo>
                  <a:pt x="4936" y="12940"/>
                  <a:pt x="4838" y="12707"/>
                  <a:pt x="4838" y="12514"/>
                </a:cubicBezTo>
                <a:cubicBezTo>
                  <a:pt x="4838" y="12405"/>
                  <a:pt x="4843" y="12163"/>
                  <a:pt x="4889" y="12003"/>
                </a:cubicBezTo>
                <a:cubicBezTo>
                  <a:pt x="4891" y="11995"/>
                  <a:pt x="4894" y="11983"/>
                  <a:pt x="4897" y="11974"/>
                </a:cubicBezTo>
                <a:cubicBezTo>
                  <a:pt x="4905" y="11952"/>
                  <a:pt x="4913" y="11932"/>
                  <a:pt x="4922" y="11914"/>
                </a:cubicBezTo>
                <a:cubicBezTo>
                  <a:pt x="4958" y="11847"/>
                  <a:pt x="5110" y="11639"/>
                  <a:pt x="5564" y="11754"/>
                </a:cubicBezTo>
                <a:cubicBezTo>
                  <a:pt x="6278" y="11935"/>
                  <a:pt x="6672" y="13737"/>
                  <a:pt x="6672" y="14913"/>
                </a:cubicBezTo>
                <a:cubicBezTo>
                  <a:pt x="6672" y="17461"/>
                  <a:pt x="5440" y="18793"/>
                  <a:pt x="4224" y="18793"/>
                </a:cubicBezTo>
                <a:cubicBezTo>
                  <a:pt x="2548" y="18793"/>
                  <a:pt x="1331" y="15595"/>
                  <a:pt x="1331" y="11186"/>
                </a:cubicBezTo>
                <a:cubicBezTo>
                  <a:pt x="1331" y="10714"/>
                  <a:pt x="1355" y="10242"/>
                  <a:pt x="1397" y="9775"/>
                </a:cubicBezTo>
                <a:cubicBezTo>
                  <a:pt x="1743" y="6752"/>
                  <a:pt x="2955" y="3152"/>
                  <a:pt x="5751" y="3152"/>
                </a:cubicBezTo>
                <a:cubicBezTo>
                  <a:pt x="8663" y="3152"/>
                  <a:pt x="10197" y="8075"/>
                  <a:pt x="10368" y="10653"/>
                </a:cubicBezTo>
                <a:cubicBezTo>
                  <a:pt x="10545" y="13330"/>
                  <a:pt x="9701" y="13782"/>
                  <a:pt x="9300" y="13847"/>
                </a:cubicBezTo>
                <a:cubicBezTo>
                  <a:pt x="9218" y="13859"/>
                  <a:pt x="9177" y="14063"/>
                  <a:pt x="9231" y="14195"/>
                </a:cubicBezTo>
                <a:cubicBezTo>
                  <a:pt x="9636" y="15196"/>
                  <a:pt x="10915" y="18025"/>
                  <a:pt x="12413" y="18025"/>
                </a:cubicBezTo>
                <a:cubicBezTo>
                  <a:pt x="13928" y="18025"/>
                  <a:pt x="14377" y="16100"/>
                  <a:pt x="14469" y="14309"/>
                </a:cubicBezTo>
                <a:cubicBezTo>
                  <a:pt x="14473" y="14214"/>
                  <a:pt x="14527" y="14172"/>
                  <a:pt x="14560" y="14234"/>
                </a:cubicBezTo>
                <a:cubicBezTo>
                  <a:pt x="15852" y="16679"/>
                  <a:pt x="17156" y="18541"/>
                  <a:pt x="18645" y="18541"/>
                </a:cubicBezTo>
                <a:cubicBezTo>
                  <a:pt x="19359" y="18541"/>
                  <a:pt x="20078" y="17943"/>
                  <a:pt x="20618" y="16906"/>
                </a:cubicBezTo>
                <a:cubicBezTo>
                  <a:pt x="21066" y="16045"/>
                  <a:pt x="21600" y="14482"/>
                  <a:pt x="21600" y="11925"/>
                </a:cubicBezTo>
                <a:cubicBezTo>
                  <a:pt x="21600" y="8589"/>
                  <a:pt x="20840" y="6168"/>
                  <a:pt x="19794" y="6168"/>
                </a:cubicBezTo>
                <a:cubicBezTo>
                  <a:pt x="19129" y="6168"/>
                  <a:pt x="18543" y="7167"/>
                  <a:pt x="18460" y="8442"/>
                </a:cubicBezTo>
                <a:cubicBezTo>
                  <a:pt x="18401" y="9344"/>
                  <a:pt x="18611" y="10562"/>
                  <a:pt x="19398" y="11026"/>
                </a:cubicBezTo>
                <a:cubicBezTo>
                  <a:pt x="20153" y="11470"/>
                  <a:pt x="20274" y="11881"/>
                  <a:pt x="20231" y="12816"/>
                </a:cubicBezTo>
                <a:cubicBezTo>
                  <a:pt x="20049" y="14937"/>
                  <a:pt x="19222" y="15734"/>
                  <a:pt x="18645" y="15734"/>
                </a:cubicBezTo>
                <a:cubicBezTo>
                  <a:pt x="17146" y="15734"/>
                  <a:pt x="15640" y="12620"/>
                  <a:pt x="14045" y="9324"/>
                </a:cubicBezTo>
                <a:cubicBezTo>
                  <a:pt x="11931" y="4953"/>
                  <a:pt x="9533" y="0"/>
                  <a:pt x="6222" y="0"/>
                </a:cubicBezTo>
                <a:close/>
                <a:moveTo>
                  <a:pt x="10751" y="6421"/>
                </a:moveTo>
                <a:cubicBezTo>
                  <a:pt x="12055" y="8711"/>
                  <a:pt x="12974" y="10624"/>
                  <a:pt x="13196" y="12838"/>
                </a:cubicBezTo>
                <a:cubicBezTo>
                  <a:pt x="13370" y="14566"/>
                  <a:pt x="13096" y="15478"/>
                  <a:pt x="12334" y="15478"/>
                </a:cubicBezTo>
                <a:cubicBezTo>
                  <a:pt x="11727" y="15478"/>
                  <a:pt x="11263" y="14746"/>
                  <a:pt x="11099" y="14447"/>
                </a:cubicBezTo>
                <a:cubicBezTo>
                  <a:pt x="11062" y="14381"/>
                  <a:pt x="11060" y="14268"/>
                  <a:pt x="11092" y="14192"/>
                </a:cubicBezTo>
                <a:cubicBezTo>
                  <a:pt x="11919" y="12221"/>
                  <a:pt x="11636" y="9323"/>
                  <a:pt x="10700" y="6517"/>
                </a:cubicBezTo>
                <a:cubicBezTo>
                  <a:pt x="10677" y="6447"/>
                  <a:pt x="10720" y="6366"/>
                  <a:pt x="10751" y="642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87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슬라이드 부제</a:t>
            </a:r>
          </a:p>
        </p:txBody>
      </p:sp>
      <p:sp>
        <p:nvSpPr>
          <p:cNvPr id="88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284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슬라이드 제목</a:t>
            </a:r>
          </a:p>
        </p:txBody>
      </p:sp>
      <p:sp>
        <p:nvSpPr>
          <p:cNvPr id="8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"/>
          <p:cNvSpPr/>
          <p:nvPr/>
        </p:nvSpPr>
        <p:spPr>
          <a:xfrm>
            <a:off x="1737014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7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/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/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/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/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"/>
            <a:ext cx="24384001" cy="13714978"/>
          </a:xfrm>
          <a:prstGeom prst="rect">
            <a:avLst/>
          </a:prstGeom>
          <a:ln w="25400">
            <a:miter lim="400000"/>
          </a:ln>
        </p:spPr>
      </p:pic>
      <p:sp>
        <p:nvSpPr>
          <p:cNvPr id="162" name="직사각형"/>
          <p:cNvSpPr/>
          <p:nvPr/>
        </p:nvSpPr>
        <p:spPr>
          <a:xfrm>
            <a:off x="-174062" y="-28905"/>
            <a:ext cx="24732124" cy="13773810"/>
          </a:xfrm>
          <a:prstGeom prst="rect">
            <a:avLst/>
          </a:prstGeom>
          <a:solidFill>
            <a:srgbClr val="000000">
              <a:alpha val="5949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63" name="SSAFY 5th 1학기 최종 프로젝트"/>
          <p:cNvSpPr txBox="1"/>
          <p:nvPr/>
        </p:nvSpPr>
        <p:spPr>
          <a:xfrm>
            <a:off x="9270542" y="5273481"/>
            <a:ext cx="5842916" cy="544525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3600">
                <a:solidFill>
                  <a:srgbClr val="D5D5D5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SSAFY 5th 1학기 최종 프로젝트</a:t>
            </a:r>
          </a:p>
        </p:txBody>
      </p:sp>
      <p:sp>
        <p:nvSpPr>
          <p:cNvPr id="164" name="심리테스트기반 영화추천사이트"/>
          <p:cNvSpPr txBox="1">
            <a:spLocks noGrp="1"/>
          </p:cNvSpPr>
          <p:nvPr>
            <p:ph type="title" idx="4294967295"/>
          </p:nvPr>
        </p:nvSpPr>
        <p:spPr>
          <a:xfrm>
            <a:off x="2057400" y="6198970"/>
            <a:ext cx="20269200" cy="2026639"/>
          </a:xfrm>
          <a:prstGeom prst="rect">
            <a:avLst/>
          </a:prstGeom>
          <a:effectLst>
            <a:outerShdw blurRad="254000" dist="127000" dir="2613341" rotWithShape="0">
              <a:srgbClr val="000000">
                <a:alpha val="26780"/>
              </a:srgbClr>
            </a:outerShdw>
          </a:effectLst>
        </p:spPr>
        <p:txBody>
          <a:bodyPr/>
          <a:lstStyle/>
          <a:p>
            <a:pPr>
              <a:lnSpc>
                <a:spcPct val="70000"/>
              </a:lnSpc>
              <a:defRPr sz="8200">
                <a:solidFill>
                  <a:srgbClr val="FFFFFF"/>
                </a:solidFill>
              </a:defRPr>
            </a:pPr>
            <a:r>
              <a:rPr sz="9000">
                <a:latin typeface="Cafe24 Danjunghae"/>
                <a:ea typeface="Cafe24 Danjunghae"/>
                <a:cs typeface="Cafe24 Danjunghae"/>
                <a:sym typeface="Cafe24 Danjunghae"/>
              </a:rPr>
              <a:t>심리테스트기반 영화추천사이트 </a:t>
            </a:r>
            <a:r>
              <a:t> </a:t>
            </a:r>
          </a:p>
        </p:txBody>
      </p:sp>
      <p:sp>
        <p:nvSpPr>
          <p:cNvPr id="165" name="J&amp;J CINEMA"/>
          <p:cNvSpPr txBox="1"/>
          <p:nvPr/>
        </p:nvSpPr>
        <p:spPr>
          <a:xfrm>
            <a:off x="11303522" y="11997449"/>
            <a:ext cx="1776956" cy="45974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solidFill>
                  <a:srgbClr val="929292"/>
                </a:solidFill>
                <a:latin typeface="헤드라인A 일반체"/>
                <a:ea typeface="헤드라인A 일반체"/>
                <a:cs typeface="헤드라인A 일반체"/>
                <a:sym typeface="헤드라인A 일반체"/>
              </a:defRPr>
            </a:lvl1pPr>
          </a:lstStyle>
          <a:p>
            <a:r>
              <a:t>J&amp;J CINEMA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직사각형"/>
          <p:cNvSpPr/>
          <p:nvPr/>
        </p:nvSpPr>
        <p:spPr>
          <a:xfrm>
            <a:off x="1766821" y="1312645"/>
            <a:ext cx="11377962" cy="11475467"/>
          </a:xfrm>
          <a:prstGeom prst="rect">
            <a:avLst/>
          </a:prstGeom>
          <a:solidFill>
            <a:schemeClr val="accent3">
              <a:hueOff val="490435"/>
              <a:satOff val="5331"/>
              <a:lumOff val="-16259"/>
            </a:schemeClr>
          </a:solidFill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22" name="4.3 영화 API 정보 가져오기"/>
          <p:cNvSpPr txBox="1"/>
          <p:nvPr/>
        </p:nvSpPr>
        <p:spPr>
          <a:xfrm>
            <a:off x="2663335" y="2577922"/>
            <a:ext cx="6904356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4.3 영화 API 정보 가져오기</a:t>
            </a:r>
          </a:p>
        </p:txBody>
      </p:sp>
      <p:sp>
        <p:nvSpPr>
          <p:cNvPr id="223" name="스타트 캠프 미세먼지 API 참고…"/>
          <p:cNvSpPr txBox="1"/>
          <p:nvPr/>
        </p:nvSpPr>
        <p:spPr>
          <a:xfrm>
            <a:off x="2979231" y="4709173"/>
            <a:ext cx="6567806" cy="436372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스타트 캠프 미세먼지 API 참고</a:t>
            </a:r>
          </a:p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n을 변수로 for문을 이용하여 충분한 양의</a:t>
            </a:r>
          </a:p>
          <a:p>
            <a:pPr marL="766762" lvl="1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영화정보를 DB에 저장</a:t>
            </a:r>
          </a:p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Movie + Genre 다대다 모델설정</a:t>
            </a:r>
          </a:p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하나의 영화의 여러 장르가 존재</a:t>
            </a:r>
          </a:p>
        </p:txBody>
      </p:sp>
      <p:pic>
        <p:nvPicPr>
          <p:cNvPr id="22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711" y="4223313"/>
            <a:ext cx="12553281" cy="604549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4.4 영화 추천 알고리즘"/>
          <p:cNvSpPr txBox="1"/>
          <p:nvPr/>
        </p:nvSpPr>
        <p:spPr>
          <a:xfrm>
            <a:off x="2561958" y="2048881"/>
            <a:ext cx="5745481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chemeClr val="accent2">
                    <a:hueOff val="-64239"/>
                    <a:satOff val="43864"/>
                    <a:lumOff val="-49908"/>
                  </a:schemeClr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4.4 영화 추천 알고리즘</a:t>
            </a:r>
          </a:p>
        </p:txBody>
      </p:sp>
      <p:pic>
        <p:nvPicPr>
          <p:cNvPr id="227" name="이미지" descr="이미지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08184" y="4137795"/>
            <a:ext cx="12277702" cy="679192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28" name="created() - PhotoMovies.vue"/>
          <p:cNvSpPr txBox="1"/>
          <p:nvPr/>
        </p:nvSpPr>
        <p:spPr>
          <a:xfrm>
            <a:off x="18823828" y="3531960"/>
            <a:ext cx="4618394" cy="53594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r>
              <a:t>created() - PhotoMovies.vue</a:t>
            </a:r>
          </a:p>
        </p:txBody>
      </p:sp>
      <p:sp>
        <p:nvSpPr>
          <p:cNvPr id="229" name="기분에 따른 그림선택…"/>
          <p:cNvSpPr txBox="1"/>
          <p:nvPr/>
        </p:nvSpPr>
        <p:spPr>
          <a:xfrm>
            <a:off x="2935600" y="4994510"/>
            <a:ext cx="5474717" cy="179705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기분에 따른 그림선택</a:t>
            </a:r>
          </a:p>
          <a:p>
            <a:pPr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            해당하는 추천장르</a:t>
            </a:r>
          </a:p>
        </p:txBody>
      </p:sp>
      <p:sp>
        <p:nvSpPr>
          <p:cNvPr id="230" name="3가지 장르의 영화리스트 생성…"/>
          <p:cNvSpPr txBox="1"/>
          <p:nvPr/>
        </p:nvSpPr>
        <p:spPr>
          <a:xfrm>
            <a:off x="3113907" y="7849031"/>
            <a:ext cx="6393689" cy="179705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3가지 장르의 영화리스트 생성 </a:t>
            </a:r>
          </a:p>
          <a:p>
            <a:pPr lvl="3"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랜덤으로 3가지 추출</a:t>
            </a:r>
          </a:p>
        </p:txBody>
      </p:sp>
      <p:sp>
        <p:nvSpPr>
          <p:cNvPr id="231" name="화살표"/>
          <p:cNvSpPr/>
          <p:nvPr/>
        </p:nvSpPr>
        <p:spPr>
          <a:xfrm>
            <a:off x="3143809" y="6255603"/>
            <a:ext cx="763836" cy="449444"/>
          </a:xfrm>
          <a:prstGeom prst="rightArrow">
            <a:avLst>
              <a:gd name="adj1" fmla="val 32000"/>
              <a:gd name="adj2" fmla="val 108769"/>
            </a:avLst>
          </a:prstGeom>
          <a:solidFill>
            <a:srgbClr val="000000"/>
          </a:solidFill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32" name="화살표"/>
          <p:cNvSpPr/>
          <p:nvPr/>
        </p:nvSpPr>
        <p:spPr>
          <a:xfrm>
            <a:off x="3143809" y="9016465"/>
            <a:ext cx="763836" cy="449445"/>
          </a:xfrm>
          <a:prstGeom prst="rightArrow">
            <a:avLst>
              <a:gd name="adj1" fmla="val 32000"/>
              <a:gd name="adj2" fmla="val 108769"/>
            </a:avLst>
          </a:prstGeom>
          <a:solidFill>
            <a:srgbClr val="000000"/>
          </a:solidFill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4.4 영화 추천 알고리즘"/>
          <p:cNvSpPr txBox="1"/>
          <p:nvPr/>
        </p:nvSpPr>
        <p:spPr>
          <a:xfrm>
            <a:off x="2561958" y="2048881"/>
            <a:ext cx="5745481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chemeClr val="accent2">
                    <a:hueOff val="-64239"/>
                    <a:satOff val="43864"/>
                    <a:lumOff val="-49908"/>
                  </a:schemeClr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4.4 영화 추천 알고리즘</a:t>
            </a:r>
          </a:p>
        </p:txBody>
      </p:sp>
      <p:grpSp>
        <p:nvGrpSpPr>
          <p:cNvPr id="237" name="스크린샷 2021-05-28 오전 2.10.40.png"/>
          <p:cNvGrpSpPr/>
          <p:nvPr/>
        </p:nvGrpSpPr>
        <p:grpSpPr>
          <a:xfrm>
            <a:off x="12270191" y="2231968"/>
            <a:ext cx="9690629" cy="9725859"/>
            <a:chOff x="0" y="0"/>
            <a:chExt cx="9690627" cy="9725857"/>
          </a:xfrm>
        </p:grpSpPr>
        <p:pic>
          <p:nvPicPr>
            <p:cNvPr id="236" name="스크린샷 2021-05-28 오전 2.10.40.png" descr="스크린샷 2021-05-28 오전 2.10.4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9436628" cy="93956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5" name="스크린샷 2021-05-28 오전 2.10.40.png" descr="스크린샷 2021-05-28 오전 2.10.40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690628" cy="9725858"/>
            </a:xfrm>
            <a:prstGeom prst="rect">
              <a:avLst/>
            </a:prstGeom>
            <a:effectLst/>
          </p:spPr>
        </p:pic>
      </p:grpSp>
      <p:sp>
        <p:nvSpPr>
          <p:cNvPr id="238" name="기분에 따른 그림선택…"/>
          <p:cNvSpPr txBox="1"/>
          <p:nvPr/>
        </p:nvSpPr>
        <p:spPr>
          <a:xfrm>
            <a:off x="2935600" y="4994510"/>
            <a:ext cx="5474717" cy="179705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기분에 따른 그림선택</a:t>
            </a:r>
          </a:p>
          <a:p>
            <a:pPr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            해당하는 추천장르</a:t>
            </a:r>
          </a:p>
        </p:txBody>
      </p:sp>
      <p:sp>
        <p:nvSpPr>
          <p:cNvPr id="239" name="3가지 장르의 영화리스트 생성…"/>
          <p:cNvSpPr txBox="1"/>
          <p:nvPr/>
        </p:nvSpPr>
        <p:spPr>
          <a:xfrm>
            <a:off x="3113907" y="7849031"/>
            <a:ext cx="6393689" cy="179705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3가지 장르의 영화리스트 생성 </a:t>
            </a:r>
          </a:p>
          <a:p>
            <a:pPr lvl="3"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랜덤으로 3가지 추출</a:t>
            </a:r>
          </a:p>
        </p:txBody>
      </p:sp>
      <p:sp>
        <p:nvSpPr>
          <p:cNvPr id="240" name="화살표"/>
          <p:cNvSpPr/>
          <p:nvPr/>
        </p:nvSpPr>
        <p:spPr>
          <a:xfrm>
            <a:off x="3143809" y="6255603"/>
            <a:ext cx="763836" cy="449444"/>
          </a:xfrm>
          <a:prstGeom prst="rightArrow">
            <a:avLst>
              <a:gd name="adj1" fmla="val 32000"/>
              <a:gd name="adj2" fmla="val 108769"/>
            </a:avLst>
          </a:prstGeom>
          <a:solidFill>
            <a:srgbClr val="000000"/>
          </a:solidFill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41" name="화살표"/>
          <p:cNvSpPr/>
          <p:nvPr/>
        </p:nvSpPr>
        <p:spPr>
          <a:xfrm>
            <a:off x="3143809" y="9016465"/>
            <a:ext cx="763836" cy="449445"/>
          </a:xfrm>
          <a:prstGeom prst="rightArrow">
            <a:avLst>
              <a:gd name="adj1" fmla="val 32000"/>
              <a:gd name="adj2" fmla="val 108769"/>
            </a:avLst>
          </a:prstGeom>
          <a:solidFill>
            <a:srgbClr val="000000"/>
          </a:solidFill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4.4 영화 추천 알고리즘"/>
          <p:cNvSpPr txBox="1"/>
          <p:nvPr/>
        </p:nvSpPr>
        <p:spPr>
          <a:xfrm>
            <a:off x="2561958" y="2048881"/>
            <a:ext cx="5745481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chemeClr val="accent2">
                    <a:hueOff val="-64239"/>
                    <a:satOff val="43864"/>
                    <a:lumOff val="-49908"/>
                  </a:schemeClr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4.4 영화 추천 알고리즘</a:t>
            </a:r>
          </a:p>
        </p:txBody>
      </p:sp>
      <p:grpSp>
        <p:nvGrpSpPr>
          <p:cNvPr id="246" name="이미지"/>
          <p:cNvGrpSpPr/>
          <p:nvPr/>
        </p:nvGrpSpPr>
        <p:grpSpPr>
          <a:xfrm>
            <a:off x="10942260" y="4213055"/>
            <a:ext cx="13052696" cy="6738601"/>
            <a:chOff x="0" y="0"/>
            <a:chExt cx="13052694" cy="6738599"/>
          </a:xfrm>
        </p:grpSpPr>
        <p:pic>
          <p:nvPicPr>
            <p:cNvPr id="245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2798696" cy="6408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4" name="이미지" descr="이미지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3052696" cy="6738600"/>
            </a:xfrm>
            <a:prstGeom prst="rect">
              <a:avLst/>
            </a:prstGeom>
            <a:effectLst/>
          </p:spPr>
        </p:pic>
      </p:grpSp>
      <p:sp>
        <p:nvSpPr>
          <p:cNvPr id="247" name="기분에 따른 그림선택…"/>
          <p:cNvSpPr txBox="1"/>
          <p:nvPr/>
        </p:nvSpPr>
        <p:spPr>
          <a:xfrm>
            <a:off x="2935600" y="4994510"/>
            <a:ext cx="5474717" cy="179705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기분에 따른 그림선택</a:t>
            </a:r>
          </a:p>
          <a:p>
            <a:pPr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            해당하는 추천장르</a:t>
            </a:r>
          </a:p>
        </p:txBody>
      </p:sp>
      <p:sp>
        <p:nvSpPr>
          <p:cNvPr id="248" name="3가지 장르의 영화리스트 생성…"/>
          <p:cNvSpPr txBox="1"/>
          <p:nvPr/>
        </p:nvSpPr>
        <p:spPr>
          <a:xfrm>
            <a:off x="3113907" y="7849031"/>
            <a:ext cx="6393689" cy="179705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3가지 장르의 영화리스트 생성 </a:t>
            </a:r>
          </a:p>
          <a:p>
            <a:pPr lvl="3" algn="l">
              <a:defRPr sz="4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랜덤으로 3가지 추출</a:t>
            </a:r>
          </a:p>
        </p:txBody>
      </p:sp>
      <p:sp>
        <p:nvSpPr>
          <p:cNvPr id="249" name="화살표"/>
          <p:cNvSpPr/>
          <p:nvPr/>
        </p:nvSpPr>
        <p:spPr>
          <a:xfrm>
            <a:off x="3143809" y="6255603"/>
            <a:ext cx="763836" cy="449444"/>
          </a:xfrm>
          <a:prstGeom prst="rightArrow">
            <a:avLst>
              <a:gd name="adj1" fmla="val 32000"/>
              <a:gd name="adj2" fmla="val 108769"/>
            </a:avLst>
          </a:prstGeom>
          <a:solidFill>
            <a:srgbClr val="000000"/>
          </a:solidFill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50" name="화살표"/>
          <p:cNvSpPr/>
          <p:nvPr/>
        </p:nvSpPr>
        <p:spPr>
          <a:xfrm>
            <a:off x="3143809" y="9016465"/>
            <a:ext cx="763836" cy="449445"/>
          </a:xfrm>
          <a:prstGeom prst="rightArrow">
            <a:avLst>
              <a:gd name="adj1" fmla="val 32000"/>
              <a:gd name="adj2" fmla="val 108769"/>
            </a:avLst>
          </a:prstGeom>
          <a:solidFill>
            <a:srgbClr val="000000"/>
          </a:solidFill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4.5 장르별 영화"/>
          <p:cNvSpPr txBox="1"/>
          <p:nvPr/>
        </p:nvSpPr>
        <p:spPr>
          <a:xfrm>
            <a:off x="2711523" y="2289354"/>
            <a:ext cx="3970021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4.5 장르별 영화</a:t>
            </a:r>
          </a:p>
        </p:txBody>
      </p:sp>
      <p:pic>
        <p:nvPicPr>
          <p:cNvPr id="253" name="이미지" descr="이미지"/>
          <p:cNvPicPr>
            <a:picLocks noChangeAspect="1"/>
          </p:cNvPicPr>
          <p:nvPr/>
        </p:nvPicPr>
        <p:blipFill>
          <a:blip r:embed="rId2"/>
          <a:srcRect b="1529"/>
          <a:stretch>
            <a:fillRect/>
          </a:stretch>
        </p:blipFill>
        <p:spPr>
          <a:xfrm>
            <a:off x="11238410" y="2901937"/>
            <a:ext cx="11476754" cy="840112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54" name="Vuetify Tab 사용…"/>
          <p:cNvSpPr txBox="1"/>
          <p:nvPr/>
        </p:nvSpPr>
        <p:spPr>
          <a:xfrm>
            <a:off x="2810713" y="3930672"/>
            <a:ext cx="6756884" cy="436372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Vuetify Tab 사용</a:t>
            </a:r>
          </a:p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Created</a:t>
            </a:r>
          </a:p>
          <a:p>
            <a:pPr lvl="1" algn="l"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장고를 통해 모든 장르의 영화 리스트 생성 </a:t>
            </a:r>
          </a:p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methods</a:t>
            </a:r>
          </a:p>
          <a:p>
            <a:pPr lvl="1" algn="l"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탭 클릭 시 해당 장르의 영화 리스트 생성</a:t>
            </a:r>
          </a:p>
        </p:txBody>
      </p:sp>
      <p:sp>
        <p:nvSpPr>
          <p:cNvPr id="255" name="methods, created() - MovieList.vue"/>
          <p:cNvSpPr txBox="1"/>
          <p:nvPr/>
        </p:nvSpPr>
        <p:spPr>
          <a:xfrm>
            <a:off x="17056825" y="2282463"/>
            <a:ext cx="5651476" cy="53594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r>
              <a:t>methods, created() - MovieList.vue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951" y="4255513"/>
            <a:ext cx="11449467" cy="621496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58" name="4.5 장르별 영화"/>
          <p:cNvSpPr txBox="1"/>
          <p:nvPr/>
        </p:nvSpPr>
        <p:spPr>
          <a:xfrm>
            <a:off x="2711523" y="2289354"/>
            <a:ext cx="3970021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4.5 장르별 영화</a:t>
            </a:r>
          </a:p>
        </p:txBody>
      </p:sp>
      <p:sp>
        <p:nvSpPr>
          <p:cNvPr id="259" name="Vuetify Tab 사용…"/>
          <p:cNvSpPr txBox="1"/>
          <p:nvPr/>
        </p:nvSpPr>
        <p:spPr>
          <a:xfrm>
            <a:off x="2810713" y="3930672"/>
            <a:ext cx="6756884" cy="436372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Vuetify Tab 사용</a:t>
            </a:r>
          </a:p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Created</a:t>
            </a:r>
          </a:p>
          <a:p>
            <a:pPr lvl="1" algn="l"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장고를 통해 모든 장르의 영화 리스트 생성 </a:t>
            </a:r>
          </a:p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methods</a:t>
            </a:r>
          </a:p>
          <a:p>
            <a:pPr lvl="1" algn="l"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탭 클릭 시 해당 장르의 영화 리스트 생성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4.6 마이페이지"/>
          <p:cNvSpPr txBox="1"/>
          <p:nvPr/>
        </p:nvSpPr>
        <p:spPr>
          <a:xfrm>
            <a:off x="2951161" y="2385543"/>
            <a:ext cx="3827781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4.6 마이페이지</a:t>
            </a:r>
          </a:p>
        </p:txBody>
      </p:sp>
      <p:pic>
        <p:nvPicPr>
          <p:cNvPr id="26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602" y="2081233"/>
            <a:ext cx="11572611" cy="992877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63" name="store.state를 이용한 데이터 호출…"/>
          <p:cNvSpPr txBox="1"/>
          <p:nvPr/>
        </p:nvSpPr>
        <p:spPr>
          <a:xfrm>
            <a:off x="3099468" y="4036734"/>
            <a:ext cx="6099468" cy="532384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store.state를 이용한 데이터 호출</a:t>
            </a:r>
          </a:p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user_id로 작성한 댓글 정보 출력</a:t>
            </a:r>
          </a:p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movie_id로 인한 댓글 중복 제거</a:t>
            </a:r>
          </a:p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2중 for문으로 해당 영화제목 추가</a:t>
            </a:r>
          </a:p>
          <a:p>
            <a:pPr lvl="1" algn="l"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for문 안에서의 axios 비동기 문제를</a:t>
            </a:r>
          </a:p>
          <a:p>
            <a:pPr lvl="1" algn="l"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해결하기 위해 Promise.all 사용</a:t>
            </a:r>
          </a:p>
        </p:txBody>
      </p:sp>
      <p:sp>
        <p:nvSpPr>
          <p:cNvPr id="264" name="created() - MyPageForm.vue"/>
          <p:cNvSpPr txBox="1"/>
          <p:nvPr/>
        </p:nvSpPr>
        <p:spPr>
          <a:xfrm>
            <a:off x="17941182" y="1387303"/>
            <a:ext cx="4652278" cy="53594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r>
              <a:t>created() - MyPageForm.vue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이미지" descr="이미지"/>
          <p:cNvPicPr>
            <a:picLocks noChangeAspect="1"/>
          </p:cNvPicPr>
          <p:nvPr/>
        </p:nvPicPr>
        <p:blipFill>
          <a:blip r:embed="rId2"/>
          <a:srcRect t="1550"/>
          <a:stretch>
            <a:fillRect/>
          </a:stretch>
        </p:blipFill>
        <p:spPr>
          <a:xfrm>
            <a:off x="10367633" y="3945778"/>
            <a:ext cx="12965814" cy="702749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67" name="4.6 마이페이지"/>
          <p:cNvSpPr txBox="1"/>
          <p:nvPr/>
        </p:nvSpPr>
        <p:spPr>
          <a:xfrm>
            <a:off x="2951161" y="2385543"/>
            <a:ext cx="3827781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4.6 마이페이지</a:t>
            </a:r>
          </a:p>
        </p:txBody>
      </p:sp>
      <p:sp>
        <p:nvSpPr>
          <p:cNvPr id="268" name="store.state를 이용한 데이터 호출…"/>
          <p:cNvSpPr txBox="1"/>
          <p:nvPr/>
        </p:nvSpPr>
        <p:spPr>
          <a:xfrm>
            <a:off x="3099468" y="4036734"/>
            <a:ext cx="6099468" cy="532384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store.state를 이용한 데이터 호출</a:t>
            </a:r>
          </a:p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user_id로 작성한 댓글 정보 출력</a:t>
            </a:r>
          </a:p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movie_id로 인한 댓글 중복 제거</a:t>
            </a:r>
          </a:p>
          <a:p>
            <a:pPr marL="322262" indent="-322262" algn="l">
              <a:buSzPct val="100000"/>
              <a:buChar char="-"/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2중 for문으로 해당 영화제목 추가</a:t>
            </a:r>
          </a:p>
          <a:p>
            <a:pPr lvl="1" algn="l"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for문 안에서의 axios 비동기 문제를</a:t>
            </a:r>
          </a:p>
          <a:p>
            <a:pPr lvl="1" algn="l">
              <a:defRPr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해결하기 위해 Promise.all 사용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"/>
          <p:cNvSpPr/>
          <p:nvPr/>
        </p:nvSpPr>
        <p:spPr>
          <a:xfrm>
            <a:off x="1718726" y="1120267"/>
            <a:ext cx="11377962" cy="11475466"/>
          </a:xfrm>
          <a:prstGeom prst="rect">
            <a:avLst/>
          </a:prstGeom>
          <a:solidFill>
            <a:schemeClr val="accent4">
              <a:hueOff val="-202070"/>
              <a:satOff val="6559"/>
              <a:lumOff val="-14596"/>
            </a:schemeClr>
          </a:solidFill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71" name="4.7 YOUTUBE API"/>
          <p:cNvSpPr txBox="1"/>
          <p:nvPr/>
        </p:nvSpPr>
        <p:spPr>
          <a:xfrm>
            <a:off x="2761696" y="2289354"/>
            <a:ext cx="5022216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4.7 YOUTUBE API</a:t>
            </a:r>
          </a:p>
        </p:txBody>
      </p:sp>
      <p:sp>
        <p:nvSpPr>
          <p:cNvPr id="272" name="Youtube Clone 프로젝트 참고…"/>
          <p:cNvSpPr txBox="1"/>
          <p:nvPr/>
        </p:nvSpPr>
        <p:spPr>
          <a:xfrm>
            <a:off x="3099468" y="5092157"/>
            <a:ext cx="6822301" cy="244348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Youtube Clone 프로젝트 참고</a:t>
            </a:r>
          </a:p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선택한 영화의 제목을 기반으로 첫번째 영상</a:t>
            </a:r>
          </a:p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Ifram 사이즈 조절 이슈</a:t>
            </a:r>
          </a:p>
        </p:txBody>
      </p:sp>
      <p:pic>
        <p:nvPicPr>
          <p:cNvPr id="27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451" y="2796667"/>
            <a:ext cx="10369375" cy="882827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74" name="created() - MovieYoutube.vue"/>
          <p:cNvSpPr txBox="1"/>
          <p:nvPr/>
        </p:nvSpPr>
        <p:spPr>
          <a:xfrm>
            <a:off x="17443641" y="2047703"/>
            <a:ext cx="4783760" cy="535940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r>
              <a:t>created() - MovieYoutube.vue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직사각형"/>
          <p:cNvSpPr/>
          <p:nvPr/>
        </p:nvSpPr>
        <p:spPr>
          <a:xfrm>
            <a:off x="1718726" y="1120267"/>
            <a:ext cx="11377962" cy="11475466"/>
          </a:xfrm>
          <a:prstGeom prst="rect">
            <a:avLst/>
          </a:prstGeom>
          <a:solidFill>
            <a:schemeClr val="accent4">
              <a:hueOff val="-202070"/>
              <a:satOff val="6559"/>
              <a:lumOff val="-14596"/>
            </a:schemeClr>
          </a:solidFill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77" name="Youtube Clone 프로젝트 참고…"/>
          <p:cNvSpPr txBox="1"/>
          <p:nvPr/>
        </p:nvSpPr>
        <p:spPr>
          <a:xfrm>
            <a:off x="3099468" y="5092157"/>
            <a:ext cx="6822301" cy="244348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Youtube Clone 프로젝트 참고</a:t>
            </a:r>
          </a:p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선택한 영화의 제목을 기반으로 첫번째 영상</a:t>
            </a:r>
          </a:p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Ifram 사이즈 조절 이슈</a:t>
            </a:r>
          </a:p>
        </p:txBody>
      </p:sp>
      <p:pic>
        <p:nvPicPr>
          <p:cNvPr id="27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923" y="3575388"/>
            <a:ext cx="12969608" cy="739245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79" name="4.7 YOUTUBE API"/>
          <p:cNvSpPr txBox="1"/>
          <p:nvPr/>
        </p:nvSpPr>
        <p:spPr>
          <a:xfrm>
            <a:off x="2761696" y="2289354"/>
            <a:ext cx="5022216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4.7 YOUTUBE API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NDEX"/>
          <p:cNvSpPr txBox="1"/>
          <p:nvPr/>
        </p:nvSpPr>
        <p:spPr>
          <a:xfrm>
            <a:off x="8234064" y="3897096"/>
            <a:ext cx="2288795" cy="871867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61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INDEX</a:t>
            </a:r>
          </a:p>
        </p:txBody>
      </p:sp>
      <p:sp>
        <p:nvSpPr>
          <p:cNvPr id="168" name="Tema 소개…"/>
          <p:cNvSpPr txBox="1"/>
          <p:nvPr/>
        </p:nvSpPr>
        <p:spPr>
          <a:xfrm>
            <a:off x="10442892" y="5412861"/>
            <a:ext cx="3686176" cy="529501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441960" indent="-441960" algn="l">
              <a:buSzPct val="100000"/>
              <a:buAutoNum type="arabicPeriod"/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pPr>
            <a:r>
              <a:t> Tema 소개</a:t>
            </a:r>
          </a:p>
          <a:p>
            <a:pPr marL="441960" indent="-441960" algn="l">
              <a:buSzPct val="100000"/>
              <a:buAutoNum type="arabicPeriod"/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pPr>
            <a:r>
              <a:t> 기술스택 </a:t>
            </a:r>
          </a:p>
          <a:p>
            <a:pPr marL="441960" indent="-441960" algn="l">
              <a:buSzPct val="100000"/>
              <a:buAutoNum type="arabicPeriod"/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pPr>
            <a:r>
              <a:t> 주제</a:t>
            </a:r>
          </a:p>
          <a:p>
            <a:pPr marL="441960" indent="-441960" algn="l">
              <a:buSzPct val="100000"/>
              <a:buAutoNum type="arabicPeriod"/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pPr>
            <a:r>
              <a:t> 핵심기능</a:t>
            </a:r>
          </a:p>
          <a:p>
            <a:pPr marL="441960" indent="-441960" algn="l">
              <a:buSzPct val="100000"/>
              <a:buAutoNum type="arabicPeriod"/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pPr>
            <a:r>
              <a:t> 느낀점</a:t>
            </a:r>
          </a:p>
        </p:txBody>
      </p:sp>
      <p:sp>
        <p:nvSpPr>
          <p:cNvPr id="169" name="선"/>
          <p:cNvSpPr/>
          <p:nvPr/>
        </p:nvSpPr>
        <p:spPr>
          <a:xfrm>
            <a:off x="7637284" y="4799698"/>
            <a:ext cx="910943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0" name="승인됨"/>
          <p:cNvSpPr/>
          <p:nvPr/>
        </p:nvSpPr>
        <p:spPr>
          <a:xfrm>
            <a:off x="6651342" y="369802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71" name="장식 11"/>
          <p:cNvSpPr/>
          <p:nvPr/>
        </p:nvSpPr>
        <p:spPr>
          <a:xfrm>
            <a:off x="1592431" y="1518729"/>
            <a:ext cx="1528416" cy="725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22" y="0"/>
                </a:moveTo>
                <a:cubicBezTo>
                  <a:pt x="3857" y="0"/>
                  <a:pt x="2409" y="1889"/>
                  <a:pt x="1610" y="3475"/>
                </a:cubicBezTo>
                <a:cubicBezTo>
                  <a:pt x="587" y="5507"/>
                  <a:pt x="0" y="8317"/>
                  <a:pt x="0" y="11182"/>
                </a:cubicBezTo>
                <a:cubicBezTo>
                  <a:pt x="0" y="14054"/>
                  <a:pt x="421" y="16682"/>
                  <a:pt x="1185" y="18587"/>
                </a:cubicBezTo>
                <a:cubicBezTo>
                  <a:pt x="1966" y="20529"/>
                  <a:pt x="3044" y="21600"/>
                  <a:pt x="4222" y="21600"/>
                </a:cubicBezTo>
                <a:cubicBezTo>
                  <a:pt x="5647" y="21600"/>
                  <a:pt x="6526" y="20478"/>
                  <a:pt x="7012" y="19539"/>
                </a:cubicBezTo>
                <a:cubicBezTo>
                  <a:pt x="7642" y="18319"/>
                  <a:pt x="8004" y="16631"/>
                  <a:pt x="8004" y="14909"/>
                </a:cubicBezTo>
                <a:cubicBezTo>
                  <a:pt x="8004" y="13406"/>
                  <a:pt x="7753" y="11962"/>
                  <a:pt x="7298" y="10844"/>
                </a:cubicBezTo>
                <a:cubicBezTo>
                  <a:pt x="6872" y="9796"/>
                  <a:pt x="6298" y="9114"/>
                  <a:pt x="5722" y="8968"/>
                </a:cubicBezTo>
                <a:cubicBezTo>
                  <a:pt x="5003" y="8786"/>
                  <a:pt x="4437" y="9070"/>
                  <a:pt x="4038" y="9814"/>
                </a:cubicBezTo>
                <a:cubicBezTo>
                  <a:pt x="3945" y="9989"/>
                  <a:pt x="3861" y="10187"/>
                  <a:pt x="3792" y="10404"/>
                </a:cubicBezTo>
                <a:cubicBezTo>
                  <a:pt x="3165" y="12091"/>
                  <a:pt x="3294" y="14290"/>
                  <a:pt x="3748" y="15606"/>
                </a:cubicBezTo>
                <a:cubicBezTo>
                  <a:pt x="3979" y="16272"/>
                  <a:pt x="4345" y="16580"/>
                  <a:pt x="4706" y="16409"/>
                </a:cubicBezTo>
                <a:cubicBezTo>
                  <a:pt x="5078" y="16231"/>
                  <a:pt x="5384" y="15578"/>
                  <a:pt x="5451" y="14820"/>
                </a:cubicBezTo>
                <a:cubicBezTo>
                  <a:pt x="5506" y="14185"/>
                  <a:pt x="5386" y="13572"/>
                  <a:pt x="5137" y="13222"/>
                </a:cubicBezTo>
                <a:lnTo>
                  <a:pt x="5128" y="13211"/>
                </a:lnTo>
                <a:cubicBezTo>
                  <a:pt x="4936" y="12940"/>
                  <a:pt x="4838" y="12707"/>
                  <a:pt x="4838" y="12514"/>
                </a:cubicBezTo>
                <a:cubicBezTo>
                  <a:pt x="4838" y="12405"/>
                  <a:pt x="4843" y="12163"/>
                  <a:pt x="4889" y="12003"/>
                </a:cubicBezTo>
                <a:cubicBezTo>
                  <a:pt x="4891" y="11995"/>
                  <a:pt x="4894" y="11983"/>
                  <a:pt x="4897" y="11974"/>
                </a:cubicBezTo>
                <a:cubicBezTo>
                  <a:pt x="4905" y="11952"/>
                  <a:pt x="4913" y="11932"/>
                  <a:pt x="4922" y="11914"/>
                </a:cubicBezTo>
                <a:cubicBezTo>
                  <a:pt x="4958" y="11847"/>
                  <a:pt x="5110" y="11639"/>
                  <a:pt x="5564" y="11754"/>
                </a:cubicBezTo>
                <a:cubicBezTo>
                  <a:pt x="6278" y="11935"/>
                  <a:pt x="6672" y="13737"/>
                  <a:pt x="6672" y="14913"/>
                </a:cubicBezTo>
                <a:cubicBezTo>
                  <a:pt x="6672" y="17461"/>
                  <a:pt x="5440" y="18793"/>
                  <a:pt x="4224" y="18793"/>
                </a:cubicBezTo>
                <a:cubicBezTo>
                  <a:pt x="2548" y="18793"/>
                  <a:pt x="1331" y="15595"/>
                  <a:pt x="1331" y="11186"/>
                </a:cubicBezTo>
                <a:cubicBezTo>
                  <a:pt x="1331" y="10714"/>
                  <a:pt x="1355" y="10242"/>
                  <a:pt x="1397" y="9775"/>
                </a:cubicBezTo>
                <a:cubicBezTo>
                  <a:pt x="1743" y="6752"/>
                  <a:pt x="2955" y="3152"/>
                  <a:pt x="5751" y="3152"/>
                </a:cubicBezTo>
                <a:cubicBezTo>
                  <a:pt x="8663" y="3152"/>
                  <a:pt x="10197" y="8075"/>
                  <a:pt x="10368" y="10653"/>
                </a:cubicBezTo>
                <a:cubicBezTo>
                  <a:pt x="10545" y="13330"/>
                  <a:pt x="9701" y="13782"/>
                  <a:pt x="9300" y="13847"/>
                </a:cubicBezTo>
                <a:cubicBezTo>
                  <a:pt x="9218" y="13859"/>
                  <a:pt x="9177" y="14063"/>
                  <a:pt x="9231" y="14195"/>
                </a:cubicBezTo>
                <a:cubicBezTo>
                  <a:pt x="9636" y="15196"/>
                  <a:pt x="10915" y="18025"/>
                  <a:pt x="12413" y="18025"/>
                </a:cubicBezTo>
                <a:cubicBezTo>
                  <a:pt x="13928" y="18025"/>
                  <a:pt x="14377" y="16100"/>
                  <a:pt x="14469" y="14309"/>
                </a:cubicBezTo>
                <a:cubicBezTo>
                  <a:pt x="14473" y="14214"/>
                  <a:pt x="14527" y="14172"/>
                  <a:pt x="14560" y="14234"/>
                </a:cubicBezTo>
                <a:cubicBezTo>
                  <a:pt x="15852" y="16679"/>
                  <a:pt x="17156" y="18541"/>
                  <a:pt x="18645" y="18541"/>
                </a:cubicBezTo>
                <a:cubicBezTo>
                  <a:pt x="19359" y="18541"/>
                  <a:pt x="20078" y="17943"/>
                  <a:pt x="20618" y="16906"/>
                </a:cubicBezTo>
                <a:cubicBezTo>
                  <a:pt x="21066" y="16045"/>
                  <a:pt x="21600" y="14482"/>
                  <a:pt x="21600" y="11925"/>
                </a:cubicBezTo>
                <a:cubicBezTo>
                  <a:pt x="21600" y="8589"/>
                  <a:pt x="20840" y="6168"/>
                  <a:pt x="19794" y="6168"/>
                </a:cubicBezTo>
                <a:cubicBezTo>
                  <a:pt x="19129" y="6168"/>
                  <a:pt x="18543" y="7167"/>
                  <a:pt x="18460" y="8442"/>
                </a:cubicBezTo>
                <a:cubicBezTo>
                  <a:pt x="18401" y="9344"/>
                  <a:pt x="18611" y="10562"/>
                  <a:pt x="19398" y="11026"/>
                </a:cubicBezTo>
                <a:cubicBezTo>
                  <a:pt x="20153" y="11470"/>
                  <a:pt x="20274" y="11881"/>
                  <a:pt x="20231" y="12816"/>
                </a:cubicBezTo>
                <a:cubicBezTo>
                  <a:pt x="20049" y="14937"/>
                  <a:pt x="19222" y="15734"/>
                  <a:pt x="18645" y="15734"/>
                </a:cubicBezTo>
                <a:cubicBezTo>
                  <a:pt x="17146" y="15734"/>
                  <a:pt x="15640" y="12620"/>
                  <a:pt x="14045" y="9324"/>
                </a:cubicBezTo>
                <a:cubicBezTo>
                  <a:pt x="11931" y="4953"/>
                  <a:pt x="9533" y="0"/>
                  <a:pt x="6222" y="0"/>
                </a:cubicBezTo>
                <a:close/>
                <a:moveTo>
                  <a:pt x="10751" y="6421"/>
                </a:moveTo>
                <a:cubicBezTo>
                  <a:pt x="12055" y="8711"/>
                  <a:pt x="12974" y="10624"/>
                  <a:pt x="13196" y="12838"/>
                </a:cubicBezTo>
                <a:cubicBezTo>
                  <a:pt x="13370" y="14566"/>
                  <a:pt x="13096" y="15478"/>
                  <a:pt x="12334" y="15478"/>
                </a:cubicBezTo>
                <a:cubicBezTo>
                  <a:pt x="11727" y="15478"/>
                  <a:pt x="11263" y="14746"/>
                  <a:pt x="11099" y="14447"/>
                </a:cubicBezTo>
                <a:cubicBezTo>
                  <a:pt x="11062" y="14381"/>
                  <a:pt x="11060" y="14268"/>
                  <a:pt x="11092" y="14192"/>
                </a:cubicBezTo>
                <a:cubicBezTo>
                  <a:pt x="11919" y="12221"/>
                  <a:pt x="11636" y="9323"/>
                  <a:pt x="10700" y="6517"/>
                </a:cubicBezTo>
                <a:cubicBezTo>
                  <a:pt x="10677" y="6447"/>
                  <a:pt x="10720" y="6366"/>
                  <a:pt x="10751" y="642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72" name="장식 11"/>
          <p:cNvSpPr/>
          <p:nvPr/>
        </p:nvSpPr>
        <p:spPr>
          <a:xfrm>
            <a:off x="21204663" y="11583276"/>
            <a:ext cx="1517563" cy="72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78" y="21600"/>
                </a:moveTo>
                <a:cubicBezTo>
                  <a:pt x="17743" y="21600"/>
                  <a:pt x="19191" y="19711"/>
                  <a:pt x="19990" y="18125"/>
                </a:cubicBezTo>
                <a:cubicBezTo>
                  <a:pt x="21013" y="16093"/>
                  <a:pt x="21600" y="13283"/>
                  <a:pt x="21600" y="10418"/>
                </a:cubicBezTo>
                <a:cubicBezTo>
                  <a:pt x="21600" y="7546"/>
                  <a:pt x="21179" y="4918"/>
                  <a:pt x="20415" y="3013"/>
                </a:cubicBezTo>
                <a:cubicBezTo>
                  <a:pt x="19634" y="1071"/>
                  <a:pt x="18556" y="0"/>
                  <a:pt x="17378" y="0"/>
                </a:cubicBezTo>
                <a:cubicBezTo>
                  <a:pt x="15953" y="0"/>
                  <a:pt x="15074" y="1122"/>
                  <a:pt x="14588" y="2061"/>
                </a:cubicBezTo>
                <a:cubicBezTo>
                  <a:pt x="13958" y="3281"/>
                  <a:pt x="13596" y="4969"/>
                  <a:pt x="13596" y="6691"/>
                </a:cubicBezTo>
                <a:cubicBezTo>
                  <a:pt x="13596" y="8194"/>
                  <a:pt x="13847" y="9638"/>
                  <a:pt x="14302" y="10756"/>
                </a:cubicBezTo>
                <a:cubicBezTo>
                  <a:pt x="14728" y="11804"/>
                  <a:pt x="15302" y="12486"/>
                  <a:pt x="15878" y="12632"/>
                </a:cubicBezTo>
                <a:cubicBezTo>
                  <a:pt x="16597" y="12814"/>
                  <a:pt x="17163" y="12530"/>
                  <a:pt x="17562" y="11786"/>
                </a:cubicBezTo>
                <a:cubicBezTo>
                  <a:pt x="17655" y="11611"/>
                  <a:pt x="17739" y="11413"/>
                  <a:pt x="17808" y="11196"/>
                </a:cubicBezTo>
                <a:cubicBezTo>
                  <a:pt x="18435" y="9509"/>
                  <a:pt x="18306" y="7310"/>
                  <a:pt x="17852" y="5994"/>
                </a:cubicBezTo>
                <a:cubicBezTo>
                  <a:pt x="17621" y="5328"/>
                  <a:pt x="17255" y="5020"/>
                  <a:pt x="16894" y="5191"/>
                </a:cubicBezTo>
                <a:cubicBezTo>
                  <a:pt x="16522" y="5369"/>
                  <a:pt x="16216" y="6022"/>
                  <a:pt x="16149" y="6780"/>
                </a:cubicBezTo>
                <a:cubicBezTo>
                  <a:pt x="16094" y="7415"/>
                  <a:pt x="16214" y="8028"/>
                  <a:pt x="16463" y="8378"/>
                </a:cubicBezTo>
                <a:lnTo>
                  <a:pt x="16472" y="8389"/>
                </a:lnTo>
                <a:cubicBezTo>
                  <a:pt x="16664" y="8660"/>
                  <a:pt x="16762" y="8893"/>
                  <a:pt x="16762" y="9086"/>
                </a:cubicBezTo>
                <a:cubicBezTo>
                  <a:pt x="16762" y="9195"/>
                  <a:pt x="16757" y="9437"/>
                  <a:pt x="16711" y="9597"/>
                </a:cubicBezTo>
                <a:cubicBezTo>
                  <a:pt x="16709" y="9605"/>
                  <a:pt x="16706" y="9617"/>
                  <a:pt x="16703" y="9626"/>
                </a:cubicBezTo>
                <a:cubicBezTo>
                  <a:pt x="16695" y="9648"/>
                  <a:pt x="16687" y="9668"/>
                  <a:pt x="16678" y="9686"/>
                </a:cubicBezTo>
                <a:cubicBezTo>
                  <a:pt x="16642" y="9753"/>
                  <a:pt x="16490" y="9961"/>
                  <a:pt x="16036" y="9846"/>
                </a:cubicBezTo>
                <a:cubicBezTo>
                  <a:pt x="15322" y="9665"/>
                  <a:pt x="14928" y="7863"/>
                  <a:pt x="14928" y="6687"/>
                </a:cubicBezTo>
                <a:cubicBezTo>
                  <a:pt x="14928" y="4139"/>
                  <a:pt x="16160" y="2807"/>
                  <a:pt x="17376" y="2807"/>
                </a:cubicBezTo>
                <a:cubicBezTo>
                  <a:pt x="19052" y="2807"/>
                  <a:pt x="20269" y="6005"/>
                  <a:pt x="20269" y="10414"/>
                </a:cubicBezTo>
                <a:cubicBezTo>
                  <a:pt x="20269" y="10886"/>
                  <a:pt x="20245" y="11358"/>
                  <a:pt x="20203" y="11825"/>
                </a:cubicBezTo>
                <a:cubicBezTo>
                  <a:pt x="19857" y="14848"/>
                  <a:pt x="18645" y="18448"/>
                  <a:pt x="15849" y="18448"/>
                </a:cubicBezTo>
                <a:cubicBezTo>
                  <a:pt x="12937" y="18448"/>
                  <a:pt x="11403" y="13525"/>
                  <a:pt x="11232" y="10947"/>
                </a:cubicBezTo>
                <a:cubicBezTo>
                  <a:pt x="11055" y="8270"/>
                  <a:pt x="11899" y="7818"/>
                  <a:pt x="12300" y="7753"/>
                </a:cubicBezTo>
                <a:cubicBezTo>
                  <a:pt x="12382" y="7741"/>
                  <a:pt x="12423" y="7537"/>
                  <a:pt x="12369" y="7405"/>
                </a:cubicBezTo>
                <a:cubicBezTo>
                  <a:pt x="11964" y="6404"/>
                  <a:pt x="10685" y="3575"/>
                  <a:pt x="9187" y="3575"/>
                </a:cubicBezTo>
                <a:cubicBezTo>
                  <a:pt x="7672" y="3575"/>
                  <a:pt x="7223" y="5500"/>
                  <a:pt x="7131" y="7291"/>
                </a:cubicBezTo>
                <a:cubicBezTo>
                  <a:pt x="7127" y="7386"/>
                  <a:pt x="7073" y="7428"/>
                  <a:pt x="7040" y="7366"/>
                </a:cubicBezTo>
                <a:cubicBezTo>
                  <a:pt x="5748" y="4921"/>
                  <a:pt x="4444" y="3059"/>
                  <a:pt x="2955" y="3059"/>
                </a:cubicBezTo>
                <a:cubicBezTo>
                  <a:pt x="2241" y="3059"/>
                  <a:pt x="1522" y="3657"/>
                  <a:pt x="982" y="4694"/>
                </a:cubicBezTo>
                <a:cubicBezTo>
                  <a:pt x="534" y="5555"/>
                  <a:pt x="0" y="7118"/>
                  <a:pt x="0" y="9675"/>
                </a:cubicBezTo>
                <a:cubicBezTo>
                  <a:pt x="0" y="13011"/>
                  <a:pt x="760" y="15432"/>
                  <a:pt x="1806" y="15432"/>
                </a:cubicBezTo>
                <a:cubicBezTo>
                  <a:pt x="2471" y="15432"/>
                  <a:pt x="3057" y="14433"/>
                  <a:pt x="3140" y="13158"/>
                </a:cubicBezTo>
                <a:cubicBezTo>
                  <a:pt x="3199" y="12256"/>
                  <a:pt x="2989" y="11038"/>
                  <a:pt x="2202" y="10574"/>
                </a:cubicBezTo>
                <a:cubicBezTo>
                  <a:pt x="1447" y="10130"/>
                  <a:pt x="1326" y="9719"/>
                  <a:pt x="1369" y="8784"/>
                </a:cubicBezTo>
                <a:cubicBezTo>
                  <a:pt x="1551" y="6663"/>
                  <a:pt x="2378" y="5866"/>
                  <a:pt x="2955" y="5866"/>
                </a:cubicBezTo>
                <a:cubicBezTo>
                  <a:pt x="4454" y="5866"/>
                  <a:pt x="5960" y="8980"/>
                  <a:pt x="7555" y="12276"/>
                </a:cubicBezTo>
                <a:cubicBezTo>
                  <a:pt x="9669" y="16647"/>
                  <a:pt x="12067" y="21600"/>
                  <a:pt x="15378" y="21600"/>
                </a:cubicBezTo>
                <a:close/>
                <a:moveTo>
                  <a:pt x="10849" y="15179"/>
                </a:moveTo>
                <a:cubicBezTo>
                  <a:pt x="9545" y="12889"/>
                  <a:pt x="8626" y="10976"/>
                  <a:pt x="8404" y="8762"/>
                </a:cubicBezTo>
                <a:cubicBezTo>
                  <a:pt x="8230" y="7034"/>
                  <a:pt x="8504" y="6122"/>
                  <a:pt x="9266" y="6122"/>
                </a:cubicBezTo>
                <a:cubicBezTo>
                  <a:pt x="9873" y="6122"/>
                  <a:pt x="10337" y="6854"/>
                  <a:pt x="10501" y="7153"/>
                </a:cubicBezTo>
                <a:cubicBezTo>
                  <a:pt x="10538" y="7219"/>
                  <a:pt x="10540" y="7332"/>
                  <a:pt x="10508" y="7408"/>
                </a:cubicBezTo>
                <a:cubicBezTo>
                  <a:pt x="9681" y="9379"/>
                  <a:pt x="9964" y="12277"/>
                  <a:pt x="10900" y="15083"/>
                </a:cubicBezTo>
                <a:cubicBezTo>
                  <a:pt x="10923" y="15153"/>
                  <a:pt x="10880" y="15234"/>
                  <a:pt x="10849" y="1517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J&amp;J CINEMA 시연영상"/>
          <p:cNvSpPr txBox="1"/>
          <p:nvPr/>
        </p:nvSpPr>
        <p:spPr>
          <a:xfrm>
            <a:off x="9339262" y="2517954"/>
            <a:ext cx="5705476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J&amp;J CINEMA 시연영상</a:t>
            </a:r>
          </a:p>
        </p:txBody>
      </p:sp>
      <p:sp>
        <p:nvSpPr>
          <p:cNvPr id="282" name="컴퓨터"/>
          <p:cNvSpPr/>
          <p:nvPr/>
        </p:nvSpPr>
        <p:spPr>
          <a:xfrm>
            <a:off x="8132365" y="4697027"/>
            <a:ext cx="8119270" cy="6552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pic>
        <p:nvPicPr>
          <p:cNvPr id="28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0" y="5175250"/>
            <a:ext cx="7439555" cy="418762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366" y="2291622"/>
            <a:ext cx="15428966" cy="1029532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87" name="5. 느낀점"/>
          <p:cNvSpPr txBox="1"/>
          <p:nvPr/>
        </p:nvSpPr>
        <p:spPr>
          <a:xfrm>
            <a:off x="1880798" y="2758331"/>
            <a:ext cx="3275204" cy="985137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7000">
                <a:solidFill>
                  <a:schemeClr val="accent2">
                    <a:hueOff val="-64239"/>
                    <a:satOff val="43864"/>
                    <a:lumOff val="-49908"/>
                  </a:schemeClr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5. 느낀점</a:t>
            </a:r>
          </a:p>
        </p:txBody>
      </p:sp>
      <p:sp>
        <p:nvSpPr>
          <p:cNvPr id="288" name="학사모"/>
          <p:cNvSpPr/>
          <p:nvPr/>
        </p:nvSpPr>
        <p:spPr>
          <a:xfrm rot="20975568">
            <a:off x="1047502" y="1899176"/>
            <a:ext cx="1512096" cy="827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6520"/>
                </a:lnTo>
                <a:lnTo>
                  <a:pt x="10800" y="13043"/>
                </a:lnTo>
                <a:lnTo>
                  <a:pt x="18745" y="8243"/>
                </a:lnTo>
                <a:lnTo>
                  <a:pt x="18745" y="10509"/>
                </a:lnTo>
                <a:cubicBezTo>
                  <a:pt x="18606" y="10673"/>
                  <a:pt x="18515" y="10958"/>
                  <a:pt x="18515" y="11282"/>
                </a:cubicBezTo>
                <a:cubicBezTo>
                  <a:pt x="18515" y="11519"/>
                  <a:pt x="18563" y="11733"/>
                  <a:pt x="18644" y="11896"/>
                </a:cubicBezTo>
                <a:cubicBezTo>
                  <a:pt x="18499" y="12008"/>
                  <a:pt x="18399" y="12270"/>
                  <a:pt x="18399" y="12574"/>
                </a:cubicBezTo>
                <a:lnTo>
                  <a:pt x="18399" y="21301"/>
                </a:lnTo>
                <a:cubicBezTo>
                  <a:pt x="18553" y="21484"/>
                  <a:pt x="18772" y="21600"/>
                  <a:pt x="19018" y="21600"/>
                </a:cubicBezTo>
                <a:cubicBezTo>
                  <a:pt x="19264" y="21600"/>
                  <a:pt x="19483" y="21484"/>
                  <a:pt x="19637" y="21301"/>
                </a:cubicBezTo>
                <a:lnTo>
                  <a:pt x="19637" y="12556"/>
                </a:lnTo>
                <a:cubicBezTo>
                  <a:pt x="19637" y="12255"/>
                  <a:pt x="19538" y="11998"/>
                  <a:pt x="19396" y="11887"/>
                </a:cubicBezTo>
                <a:cubicBezTo>
                  <a:pt x="19474" y="11725"/>
                  <a:pt x="19523" y="11515"/>
                  <a:pt x="19523" y="11282"/>
                </a:cubicBezTo>
                <a:cubicBezTo>
                  <a:pt x="19523" y="10958"/>
                  <a:pt x="19430" y="10673"/>
                  <a:pt x="19292" y="10509"/>
                </a:cubicBezTo>
                <a:lnTo>
                  <a:pt x="19292" y="7913"/>
                </a:lnTo>
                <a:lnTo>
                  <a:pt x="21600" y="6520"/>
                </a:lnTo>
                <a:lnTo>
                  <a:pt x="10800" y="0"/>
                </a:lnTo>
                <a:close/>
                <a:moveTo>
                  <a:pt x="10819" y="5598"/>
                </a:moveTo>
                <a:cubicBezTo>
                  <a:pt x="11223" y="5598"/>
                  <a:pt x="11551" y="5819"/>
                  <a:pt x="11551" y="6091"/>
                </a:cubicBezTo>
                <a:cubicBezTo>
                  <a:pt x="11551" y="6364"/>
                  <a:pt x="11223" y="6584"/>
                  <a:pt x="10819" y="6584"/>
                </a:cubicBezTo>
                <a:cubicBezTo>
                  <a:pt x="10414" y="6584"/>
                  <a:pt x="10084" y="6364"/>
                  <a:pt x="10084" y="6091"/>
                </a:cubicBezTo>
                <a:cubicBezTo>
                  <a:pt x="10084" y="5819"/>
                  <a:pt x="10414" y="5598"/>
                  <a:pt x="10819" y="5598"/>
                </a:cubicBezTo>
                <a:close/>
                <a:moveTo>
                  <a:pt x="16068" y="10691"/>
                </a:moveTo>
                <a:lnTo>
                  <a:pt x="10800" y="13872"/>
                </a:lnTo>
                <a:lnTo>
                  <a:pt x="5535" y="10694"/>
                </a:lnTo>
                <a:cubicBezTo>
                  <a:pt x="4861" y="12240"/>
                  <a:pt x="4431" y="14116"/>
                  <a:pt x="4188" y="16122"/>
                </a:cubicBezTo>
                <a:cubicBezTo>
                  <a:pt x="6908" y="16652"/>
                  <a:pt x="9240" y="18095"/>
                  <a:pt x="10748" y="20074"/>
                </a:cubicBezTo>
                <a:cubicBezTo>
                  <a:pt x="12275" y="18069"/>
                  <a:pt x="14648" y="16613"/>
                  <a:pt x="17413" y="16101"/>
                </a:cubicBezTo>
                <a:cubicBezTo>
                  <a:pt x="17170" y="14102"/>
                  <a:pt x="16740" y="12232"/>
                  <a:pt x="16068" y="10691"/>
                </a:cubicBezTo>
                <a:close/>
              </a:path>
            </a:pathLst>
          </a:custGeom>
          <a:solidFill>
            <a:schemeClr val="accent2">
              <a:hueOff val="-64239"/>
              <a:satOff val="43864"/>
              <a:lumOff val="-4990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5. 느낀점"/>
          <p:cNvSpPr txBox="1"/>
          <p:nvPr/>
        </p:nvSpPr>
        <p:spPr>
          <a:xfrm>
            <a:off x="3143928" y="3179105"/>
            <a:ext cx="2369186" cy="720724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5. 느낀점</a:t>
            </a:r>
          </a:p>
        </p:txBody>
      </p:sp>
      <p:sp>
        <p:nvSpPr>
          <p:cNvPr id="291" name="선"/>
          <p:cNvSpPr/>
          <p:nvPr/>
        </p:nvSpPr>
        <p:spPr>
          <a:xfrm flipV="1">
            <a:off x="12094743" y="4949524"/>
            <a:ext cx="1" cy="679277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2" name="정상근"/>
          <p:cNvSpPr txBox="1"/>
          <p:nvPr/>
        </p:nvSpPr>
        <p:spPr>
          <a:xfrm>
            <a:off x="14572335" y="5002658"/>
            <a:ext cx="1480859" cy="632625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43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정상근</a:t>
            </a:r>
          </a:p>
        </p:txBody>
      </p:sp>
      <p:sp>
        <p:nvSpPr>
          <p:cNvPr id="293" name="조현식"/>
          <p:cNvSpPr txBox="1"/>
          <p:nvPr/>
        </p:nvSpPr>
        <p:spPr>
          <a:xfrm>
            <a:off x="4141377" y="5002658"/>
            <a:ext cx="1480859" cy="632625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43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조현식</a:t>
            </a:r>
          </a:p>
        </p:txBody>
      </p:sp>
      <p:sp>
        <p:nvSpPr>
          <p:cNvPr id="294" name="차트 문서"/>
          <p:cNvSpPr/>
          <p:nvPr/>
        </p:nvSpPr>
        <p:spPr>
          <a:xfrm>
            <a:off x="3034805" y="4613997"/>
            <a:ext cx="791505" cy="102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7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95" name="직장"/>
          <p:cNvSpPr/>
          <p:nvPr/>
        </p:nvSpPr>
        <p:spPr>
          <a:xfrm>
            <a:off x="12977066" y="4613997"/>
            <a:ext cx="1192692" cy="102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96" name="벌써 최종프로젝트라고 하니 감회가 새롭다.…"/>
          <p:cNvSpPr txBox="1"/>
          <p:nvPr/>
        </p:nvSpPr>
        <p:spPr>
          <a:xfrm>
            <a:off x="3059085" y="6351495"/>
            <a:ext cx="8052423" cy="543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벌써 최종프로젝트라고 하니 감회가 새롭다. 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그동안 이론과 짧은 프로젝트를 통해 익혔던 지식들을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 재확인할 수 있어서 좋았다. 특히 내가 지금 보고 있는 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인터넷 화면이 어떤 과정들을 밟으며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내 앞에 나타나는지 보다 더 명확히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그림이 그려진 FJT였던 것 같다.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또한 </a:t>
            </a:r>
            <a:r>
              <a:rPr>
                <a:solidFill>
                  <a:schemeClr val="accent4">
                    <a:hueOff val="-839986"/>
                    <a:satOff val="3568"/>
                    <a:lumOff val="-36125"/>
                  </a:schemeClr>
                </a:solidFill>
                <a:latin typeface="Cafe24 Danjunghae"/>
                <a:ea typeface="Cafe24 Danjunghae"/>
                <a:cs typeface="Cafe24 Danjunghae"/>
                <a:sym typeface="Cafe24 Danjunghae"/>
              </a:rPr>
              <a:t>협업하는 방법, 내가 흥미있는 분야에 대해 조금씩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rPr>
                <a:solidFill>
                  <a:schemeClr val="accent4">
                    <a:hueOff val="-839986"/>
                    <a:satOff val="3568"/>
                    <a:lumOff val="-36125"/>
                  </a:schemeClr>
                </a:solidFill>
                <a:latin typeface="Cafe24 Danjunghae"/>
                <a:ea typeface="Cafe24 Danjunghae"/>
                <a:cs typeface="Cafe24 Danjunghae"/>
                <a:sym typeface="Cafe24 Danjunghae"/>
              </a:rPr>
              <a:t>더 알아갈 수 있었던 매우 값진 시간</a:t>
            </a:r>
            <a:r>
              <a:t>이었다고 생각한다.</a:t>
            </a:r>
          </a:p>
        </p:txBody>
      </p:sp>
      <p:sp>
        <p:nvSpPr>
          <p:cNvPr id="297" name="영화 추천 서비스라는 명세가 주어졌지만…"/>
          <p:cNvSpPr txBox="1"/>
          <p:nvPr/>
        </p:nvSpPr>
        <p:spPr>
          <a:xfrm>
            <a:off x="12977066" y="6702015"/>
            <a:ext cx="8458290" cy="4732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영화 추천 서비스라는 명세가 주어졌지만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추천 시스템이나 전체적인 컨셉을 의논하여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페어 프로그래밍으로 제대로된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rPr>
                <a:solidFill>
                  <a:schemeClr val="accent4">
                    <a:hueOff val="-839986"/>
                    <a:satOff val="3568"/>
                    <a:lumOff val="-36125"/>
                  </a:schemeClr>
                </a:solidFill>
                <a:latin typeface="Cafe24 Danjunghae"/>
                <a:ea typeface="Cafe24 Danjunghae"/>
                <a:cs typeface="Cafe24 Danjunghae"/>
                <a:sym typeface="Cafe24 Danjunghae"/>
              </a:rPr>
              <a:t>프로젝트 A to Z 를 경험</a:t>
            </a:r>
            <a:r>
              <a:t>해 볼 수 있었다.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과정 중에 부족한 부분들도 많이 발견 할 수 있었고,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내가 프론트 엔드에 더 잘 맞는 다는 것을 느낄 수 있어서</a:t>
            </a:r>
          </a:p>
          <a:p>
            <a:pPr algn="l">
              <a:lnSpc>
                <a:spcPct val="30000"/>
              </a:lnSpc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앞으로 </a:t>
            </a:r>
            <a:r>
              <a:rPr>
                <a:solidFill>
                  <a:schemeClr val="accent4">
                    <a:hueOff val="-839986"/>
                    <a:satOff val="3568"/>
                    <a:lumOff val="-36125"/>
                  </a:schemeClr>
                </a:solidFill>
                <a:latin typeface="Cafe24 Danjunghae"/>
                <a:ea typeface="Cafe24 Danjunghae"/>
                <a:cs typeface="Cafe24 Danjunghae"/>
                <a:sym typeface="Cafe24 Danjunghae"/>
              </a:rPr>
              <a:t>개발방향성에 중요한 영향</a:t>
            </a:r>
            <a:r>
              <a:t>을 미쳤던 프로젝트 였다.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개선방향 및 발전 가능성"/>
          <p:cNvSpPr txBox="1"/>
          <p:nvPr/>
        </p:nvSpPr>
        <p:spPr>
          <a:xfrm>
            <a:off x="3205342" y="3660052"/>
            <a:ext cx="6045836" cy="720724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개선방향 및 발전 가능성</a:t>
            </a:r>
          </a:p>
        </p:txBody>
      </p:sp>
      <p:sp>
        <p:nvSpPr>
          <p:cNvPr id="300" name="확성기"/>
          <p:cNvSpPr/>
          <p:nvPr/>
        </p:nvSpPr>
        <p:spPr>
          <a:xfrm>
            <a:off x="5435312" y="5823070"/>
            <a:ext cx="1422774" cy="720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88" y="0"/>
                </a:moveTo>
                <a:lnTo>
                  <a:pt x="1296" y="8342"/>
                </a:lnTo>
                <a:lnTo>
                  <a:pt x="1296" y="7965"/>
                </a:lnTo>
                <a:cubicBezTo>
                  <a:pt x="1296" y="7822"/>
                  <a:pt x="1235" y="7702"/>
                  <a:pt x="1163" y="7702"/>
                </a:cubicBezTo>
                <a:lnTo>
                  <a:pt x="132" y="7702"/>
                </a:lnTo>
                <a:cubicBezTo>
                  <a:pt x="59" y="7702"/>
                  <a:pt x="0" y="7822"/>
                  <a:pt x="0" y="7965"/>
                </a:cubicBezTo>
                <a:lnTo>
                  <a:pt x="0" y="13572"/>
                </a:lnTo>
                <a:cubicBezTo>
                  <a:pt x="0" y="13715"/>
                  <a:pt x="59" y="13831"/>
                  <a:pt x="132" y="13831"/>
                </a:cubicBezTo>
                <a:lnTo>
                  <a:pt x="1163" y="13831"/>
                </a:lnTo>
                <a:cubicBezTo>
                  <a:pt x="1235" y="13831"/>
                  <a:pt x="1296" y="13715"/>
                  <a:pt x="1296" y="13572"/>
                </a:cubicBezTo>
                <a:lnTo>
                  <a:pt x="1296" y="13258"/>
                </a:lnTo>
                <a:lnTo>
                  <a:pt x="4868" y="14871"/>
                </a:lnTo>
                <a:cubicBezTo>
                  <a:pt x="4831" y="15727"/>
                  <a:pt x="4856" y="17088"/>
                  <a:pt x="5246" y="18369"/>
                </a:cubicBezTo>
                <a:cubicBezTo>
                  <a:pt x="5666" y="19743"/>
                  <a:pt x="6385" y="20665"/>
                  <a:pt x="7391" y="21110"/>
                </a:cubicBezTo>
                <a:cubicBezTo>
                  <a:pt x="7411" y="21118"/>
                  <a:pt x="7709" y="21237"/>
                  <a:pt x="8130" y="21237"/>
                </a:cubicBezTo>
                <a:cubicBezTo>
                  <a:pt x="8379" y="21237"/>
                  <a:pt x="8670" y="21198"/>
                  <a:pt x="8972" y="21067"/>
                </a:cubicBezTo>
                <a:cubicBezTo>
                  <a:pt x="9689" y="20757"/>
                  <a:pt x="10583" y="19899"/>
                  <a:pt x="10999" y="17636"/>
                </a:cubicBezTo>
                <a:lnTo>
                  <a:pt x="19788" y="21600"/>
                </a:lnTo>
                <a:cubicBezTo>
                  <a:pt x="19788" y="21600"/>
                  <a:pt x="21349" y="19032"/>
                  <a:pt x="21600" y="10803"/>
                </a:cubicBezTo>
                <a:lnTo>
                  <a:pt x="21360" y="10800"/>
                </a:lnTo>
                <a:lnTo>
                  <a:pt x="21600" y="10797"/>
                </a:lnTo>
                <a:cubicBezTo>
                  <a:pt x="21349" y="2568"/>
                  <a:pt x="19788" y="0"/>
                  <a:pt x="19788" y="0"/>
                </a:cubicBezTo>
                <a:close/>
                <a:moveTo>
                  <a:pt x="5884" y="15327"/>
                </a:moveTo>
                <a:lnTo>
                  <a:pt x="9983" y="17176"/>
                </a:lnTo>
                <a:cubicBezTo>
                  <a:pt x="9401" y="19745"/>
                  <a:pt x="7796" y="19199"/>
                  <a:pt x="7607" y="19125"/>
                </a:cubicBezTo>
                <a:cubicBezTo>
                  <a:pt x="6898" y="18811"/>
                  <a:pt x="6403" y="18209"/>
                  <a:pt x="6132" y="17336"/>
                </a:cubicBezTo>
                <a:cubicBezTo>
                  <a:pt x="5918" y="16643"/>
                  <a:pt x="5877" y="15882"/>
                  <a:pt x="5884" y="1532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01" name="개선방향 : 배포를 위해 콘솔 에러 및 컴포넌트 이동 간 오류 해결"/>
          <p:cNvSpPr txBox="1"/>
          <p:nvPr/>
        </p:nvSpPr>
        <p:spPr>
          <a:xfrm>
            <a:off x="7620348" y="5877362"/>
            <a:ext cx="1143666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lvl1pPr>
          </a:lstStyle>
          <a:p>
            <a:r>
              <a:t>개선방향 : 배포를 위해 콘솔 에러 및 컴포넌트 이동 간 오류 해결</a:t>
            </a:r>
          </a:p>
        </p:txBody>
      </p:sp>
      <p:sp>
        <p:nvSpPr>
          <p:cNvPr id="302" name="확성기"/>
          <p:cNvSpPr/>
          <p:nvPr/>
        </p:nvSpPr>
        <p:spPr>
          <a:xfrm>
            <a:off x="5435312" y="8547182"/>
            <a:ext cx="1422774" cy="72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88" y="0"/>
                </a:moveTo>
                <a:lnTo>
                  <a:pt x="1296" y="8342"/>
                </a:lnTo>
                <a:lnTo>
                  <a:pt x="1296" y="7965"/>
                </a:lnTo>
                <a:cubicBezTo>
                  <a:pt x="1296" y="7822"/>
                  <a:pt x="1235" y="7702"/>
                  <a:pt x="1163" y="7702"/>
                </a:cubicBezTo>
                <a:lnTo>
                  <a:pt x="132" y="7702"/>
                </a:lnTo>
                <a:cubicBezTo>
                  <a:pt x="59" y="7702"/>
                  <a:pt x="0" y="7822"/>
                  <a:pt x="0" y="7965"/>
                </a:cubicBezTo>
                <a:lnTo>
                  <a:pt x="0" y="13572"/>
                </a:lnTo>
                <a:cubicBezTo>
                  <a:pt x="0" y="13715"/>
                  <a:pt x="59" y="13831"/>
                  <a:pt x="132" y="13831"/>
                </a:cubicBezTo>
                <a:lnTo>
                  <a:pt x="1163" y="13831"/>
                </a:lnTo>
                <a:cubicBezTo>
                  <a:pt x="1235" y="13831"/>
                  <a:pt x="1296" y="13715"/>
                  <a:pt x="1296" y="13572"/>
                </a:cubicBezTo>
                <a:lnTo>
                  <a:pt x="1296" y="13258"/>
                </a:lnTo>
                <a:lnTo>
                  <a:pt x="4868" y="14871"/>
                </a:lnTo>
                <a:cubicBezTo>
                  <a:pt x="4831" y="15727"/>
                  <a:pt x="4856" y="17088"/>
                  <a:pt x="5246" y="18369"/>
                </a:cubicBezTo>
                <a:cubicBezTo>
                  <a:pt x="5666" y="19743"/>
                  <a:pt x="6385" y="20665"/>
                  <a:pt x="7391" y="21110"/>
                </a:cubicBezTo>
                <a:cubicBezTo>
                  <a:pt x="7411" y="21118"/>
                  <a:pt x="7709" y="21237"/>
                  <a:pt x="8130" y="21237"/>
                </a:cubicBezTo>
                <a:cubicBezTo>
                  <a:pt x="8379" y="21237"/>
                  <a:pt x="8670" y="21198"/>
                  <a:pt x="8972" y="21067"/>
                </a:cubicBezTo>
                <a:cubicBezTo>
                  <a:pt x="9689" y="20757"/>
                  <a:pt x="10583" y="19899"/>
                  <a:pt x="10999" y="17636"/>
                </a:cubicBezTo>
                <a:lnTo>
                  <a:pt x="19788" y="21600"/>
                </a:lnTo>
                <a:cubicBezTo>
                  <a:pt x="19788" y="21600"/>
                  <a:pt x="21349" y="19032"/>
                  <a:pt x="21600" y="10803"/>
                </a:cubicBezTo>
                <a:lnTo>
                  <a:pt x="21360" y="10800"/>
                </a:lnTo>
                <a:lnTo>
                  <a:pt x="21600" y="10797"/>
                </a:lnTo>
                <a:cubicBezTo>
                  <a:pt x="21349" y="2568"/>
                  <a:pt x="19788" y="0"/>
                  <a:pt x="19788" y="0"/>
                </a:cubicBezTo>
                <a:close/>
                <a:moveTo>
                  <a:pt x="5884" y="15327"/>
                </a:moveTo>
                <a:lnTo>
                  <a:pt x="9983" y="17176"/>
                </a:lnTo>
                <a:cubicBezTo>
                  <a:pt x="9401" y="19745"/>
                  <a:pt x="7796" y="19199"/>
                  <a:pt x="7607" y="19125"/>
                </a:cubicBezTo>
                <a:cubicBezTo>
                  <a:pt x="6898" y="18811"/>
                  <a:pt x="6403" y="18209"/>
                  <a:pt x="6132" y="17336"/>
                </a:cubicBezTo>
                <a:cubicBezTo>
                  <a:pt x="5918" y="16643"/>
                  <a:pt x="5877" y="15882"/>
                  <a:pt x="5884" y="1532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03" name="발전 가능성 : 더 다양한 심리테스트를 적용해 영화 선택장애 해결"/>
          <p:cNvSpPr txBox="1"/>
          <p:nvPr/>
        </p:nvSpPr>
        <p:spPr>
          <a:xfrm>
            <a:off x="7499444" y="8601474"/>
            <a:ext cx="11678476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lvl1pPr>
          </a:lstStyle>
          <a:p>
            <a:r>
              <a:t>발전 가능성 : 더 다양한 심리테스트를 적용해 영화 선택장애 해결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65" y="1346188"/>
            <a:ext cx="19360670" cy="1102362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15708"/>
              </a:srgbClr>
            </a:outerShdw>
          </a:effectLst>
        </p:spPr>
      </p:pic>
      <p:sp>
        <p:nvSpPr>
          <p:cNvPr id="306" name="직사각형"/>
          <p:cNvSpPr/>
          <p:nvPr/>
        </p:nvSpPr>
        <p:spPr>
          <a:xfrm>
            <a:off x="-174062" y="-28905"/>
            <a:ext cx="24732124" cy="13773810"/>
          </a:xfrm>
          <a:prstGeom prst="rect">
            <a:avLst/>
          </a:prstGeom>
          <a:solidFill>
            <a:srgbClr val="000000">
              <a:alpha val="8432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07" name="Q &amp; A…"/>
          <p:cNvSpPr txBox="1"/>
          <p:nvPr/>
        </p:nvSpPr>
        <p:spPr>
          <a:xfrm>
            <a:off x="10377805" y="5800516"/>
            <a:ext cx="3882391" cy="2368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defRPr sz="7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pPr>
            <a:r>
              <a:t>Q &amp; A</a:t>
            </a:r>
          </a:p>
          <a:p>
            <a:pPr>
              <a:defRPr sz="7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pPr>
            <a:r>
              <a:t>감사합니다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1" animBg="1" advAuto="0"/>
      <p:bldP spid="307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1. Team 소개"/>
          <p:cNvSpPr txBox="1"/>
          <p:nvPr/>
        </p:nvSpPr>
        <p:spPr>
          <a:xfrm>
            <a:off x="3020272" y="3179105"/>
            <a:ext cx="3626486" cy="720724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1. Team 소개</a:t>
            </a:r>
          </a:p>
        </p:txBody>
      </p:sp>
      <p:sp>
        <p:nvSpPr>
          <p:cNvPr id="175" name="선"/>
          <p:cNvSpPr/>
          <p:nvPr/>
        </p:nvSpPr>
        <p:spPr>
          <a:xfrm flipV="1">
            <a:off x="12599738" y="4949524"/>
            <a:ext cx="1" cy="582519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6" name="정상근"/>
          <p:cNvSpPr txBox="1"/>
          <p:nvPr/>
        </p:nvSpPr>
        <p:spPr>
          <a:xfrm>
            <a:off x="16593929" y="5002658"/>
            <a:ext cx="1480860" cy="632625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43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정상근</a:t>
            </a:r>
          </a:p>
        </p:txBody>
      </p:sp>
      <p:sp>
        <p:nvSpPr>
          <p:cNvPr id="177" name="조현식"/>
          <p:cNvSpPr txBox="1"/>
          <p:nvPr/>
        </p:nvSpPr>
        <p:spPr>
          <a:xfrm>
            <a:off x="6260338" y="5002658"/>
            <a:ext cx="1480859" cy="632625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43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조현식</a:t>
            </a:r>
          </a:p>
        </p:txBody>
      </p:sp>
      <p:sp>
        <p:nvSpPr>
          <p:cNvPr id="178" name="장식 11"/>
          <p:cNvSpPr/>
          <p:nvPr/>
        </p:nvSpPr>
        <p:spPr>
          <a:xfrm>
            <a:off x="1592431" y="1518729"/>
            <a:ext cx="1528416" cy="725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22" y="0"/>
                </a:moveTo>
                <a:cubicBezTo>
                  <a:pt x="3857" y="0"/>
                  <a:pt x="2409" y="1889"/>
                  <a:pt x="1610" y="3475"/>
                </a:cubicBezTo>
                <a:cubicBezTo>
                  <a:pt x="587" y="5507"/>
                  <a:pt x="0" y="8317"/>
                  <a:pt x="0" y="11182"/>
                </a:cubicBezTo>
                <a:cubicBezTo>
                  <a:pt x="0" y="14054"/>
                  <a:pt x="421" y="16682"/>
                  <a:pt x="1185" y="18587"/>
                </a:cubicBezTo>
                <a:cubicBezTo>
                  <a:pt x="1966" y="20529"/>
                  <a:pt x="3044" y="21600"/>
                  <a:pt x="4222" y="21600"/>
                </a:cubicBezTo>
                <a:cubicBezTo>
                  <a:pt x="5647" y="21600"/>
                  <a:pt x="6526" y="20478"/>
                  <a:pt x="7012" y="19539"/>
                </a:cubicBezTo>
                <a:cubicBezTo>
                  <a:pt x="7642" y="18319"/>
                  <a:pt x="8004" y="16631"/>
                  <a:pt x="8004" y="14909"/>
                </a:cubicBezTo>
                <a:cubicBezTo>
                  <a:pt x="8004" y="13406"/>
                  <a:pt x="7753" y="11962"/>
                  <a:pt x="7298" y="10844"/>
                </a:cubicBezTo>
                <a:cubicBezTo>
                  <a:pt x="6872" y="9796"/>
                  <a:pt x="6298" y="9114"/>
                  <a:pt x="5722" y="8968"/>
                </a:cubicBezTo>
                <a:cubicBezTo>
                  <a:pt x="5003" y="8786"/>
                  <a:pt x="4437" y="9070"/>
                  <a:pt x="4038" y="9814"/>
                </a:cubicBezTo>
                <a:cubicBezTo>
                  <a:pt x="3945" y="9989"/>
                  <a:pt x="3861" y="10187"/>
                  <a:pt x="3792" y="10404"/>
                </a:cubicBezTo>
                <a:cubicBezTo>
                  <a:pt x="3165" y="12091"/>
                  <a:pt x="3294" y="14290"/>
                  <a:pt x="3748" y="15606"/>
                </a:cubicBezTo>
                <a:cubicBezTo>
                  <a:pt x="3979" y="16272"/>
                  <a:pt x="4345" y="16580"/>
                  <a:pt x="4706" y="16409"/>
                </a:cubicBezTo>
                <a:cubicBezTo>
                  <a:pt x="5078" y="16231"/>
                  <a:pt x="5384" y="15578"/>
                  <a:pt x="5451" y="14820"/>
                </a:cubicBezTo>
                <a:cubicBezTo>
                  <a:pt x="5506" y="14185"/>
                  <a:pt x="5386" y="13572"/>
                  <a:pt x="5137" y="13222"/>
                </a:cubicBezTo>
                <a:lnTo>
                  <a:pt x="5128" y="13211"/>
                </a:lnTo>
                <a:cubicBezTo>
                  <a:pt x="4936" y="12940"/>
                  <a:pt x="4838" y="12707"/>
                  <a:pt x="4838" y="12514"/>
                </a:cubicBezTo>
                <a:cubicBezTo>
                  <a:pt x="4838" y="12405"/>
                  <a:pt x="4843" y="12163"/>
                  <a:pt x="4889" y="12003"/>
                </a:cubicBezTo>
                <a:cubicBezTo>
                  <a:pt x="4891" y="11995"/>
                  <a:pt x="4894" y="11983"/>
                  <a:pt x="4897" y="11974"/>
                </a:cubicBezTo>
                <a:cubicBezTo>
                  <a:pt x="4905" y="11952"/>
                  <a:pt x="4913" y="11932"/>
                  <a:pt x="4922" y="11914"/>
                </a:cubicBezTo>
                <a:cubicBezTo>
                  <a:pt x="4958" y="11847"/>
                  <a:pt x="5110" y="11639"/>
                  <a:pt x="5564" y="11754"/>
                </a:cubicBezTo>
                <a:cubicBezTo>
                  <a:pt x="6278" y="11935"/>
                  <a:pt x="6672" y="13737"/>
                  <a:pt x="6672" y="14913"/>
                </a:cubicBezTo>
                <a:cubicBezTo>
                  <a:pt x="6672" y="17461"/>
                  <a:pt x="5440" y="18793"/>
                  <a:pt x="4224" y="18793"/>
                </a:cubicBezTo>
                <a:cubicBezTo>
                  <a:pt x="2548" y="18793"/>
                  <a:pt x="1331" y="15595"/>
                  <a:pt x="1331" y="11186"/>
                </a:cubicBezTo>
                <a:cubicBezTo>
                  <a:pt x="1331" y="10714"/>
                  <a:pt x="1355" y="10242"/>
                  <a:pt x="1397" y="9775"/>
                </a:cubicBezTo>
                <a:cubicBezTo>
                  <a:pt x="1743" y="6752"/>
                  <a:pt x="2955" y="3152"/>
                  <a:pt x="5751" y="3152"/>
                </a:cubicBezTo>
                <a:cubicBezTo>
                  <a:pt x="8663" y="3152"/>
                  <a:pt x="10197" y="8075"/>
                  <a:pt x="10368" y="10653"/>
                </a:cubicBezTo>
                <a:cubicBezTo>
                  <a:pt x="10545" y="13330"/>
                  <a:pt x="9701" y="13782"/>
                  <a:pt x="9300" y="13847"/>
                </a:cubicBezTo>
                <a:cubicBezTo>
                  <a:pt x="9218" y="13859"/>
                  <a:pt x="9177" y="14063"/>
                  <a:pt x="9231" y="14195"/>
                </a:cubicBezTo>
                <a:cubicBezTo>
                  <a:pt x="9636" y="15196"/>
                  <a:pt x="10915" y="18025"/>
                  <a:pt x="12413" y="18025"/>
                </a:cubicBezTo>
                <a:cubicBezTo>
                  <a:pt x="13928" y="18025"/>
                  <a:pt x="14377" y="16100"/>
                  <a:pt x="14469" y="14309"/>
                </a:cubicBezTo>
                <a:cubicBezTo>
                  <a:pt x="14473" y="14214"/>
                  <a:pt x="14527" y="14172"/>
                  <a:pt x="14560" y="14234"/>
                </a:cubicBezTo>
                <a:cubicBezTo>
                  <a:pt x="15852" y="16679"/>
                  <a:pt x="17156" y="18541"/>
                  <a:pt x="18645" y="18541"/>
                </a:cubicBezTo>
                <a:cubicBezTo>
                  <a:pt x="19359" y="18541"/>
                  <a:pt x="20078" y="17943"/>
                  <a:pt x="20618" y="16906"/>
                </a:cubicBezTo>
                <a:cubicBezTo>
                  <a:pt x="21066" y="16045"/>
                  <a:pt x="21600" y="14482"/>
                  <a:pt x="21600" y="11925"/>
                </a:cubicBezTo>
                <a:cubicBezTo>
                  <a:pt x="21600" y="8589"/>
                  <a:pt x="20840" y="6168"/>
                  <a:pt x="19794" y="6168"/>
                </a:cubicBezTo>
                <a:cubicBezTo>
                  <a:pt x="19129" y="6168"/>
                  <a:pt x="18543" y="7167"/>
                  <a:pt x="18460" y="8442"/>
                </a:cubicBezTo>
                <a:cubicBezTo>
                  <a:pt x="18401" y="9344"/>
                  <a:pt x="18611" y="10562"/>
                  <a:pt x="19398" y="11026"/>
                </a:cubicBezTo>
                <a:cubicBezTo>
                  <a:pt x="20153" y="11470"/>
                  <a:pt x="20274" y="11881"/>
                  <a:pt x="20231" y="12816"/>
                </a:cubicBezTo>
                <a:cubicBezTo>
                  <a:pt x="20049" y="14937"/>
                  <a:pt x="19222" y="15734"/>
                  <a:pt x="18645" y="15734"/>
                </a:cubicBezTo>
                <a:cubicBezTo>
                  <a:pt x="17146" y="15734"/>
                  <a:pt x="15640" y="12620"/>
                  <a:pt x="14045" y="9324"/>
                </a:cubicBezTo>
                <a:cubicBezTo>
                  <a:pt x="11931" y="4953"/>
                  <a:pt x="9533" y="0"/>
                  <a:pt x="6222" y="0"/>
                </a:cubicBezTo>
                <a:close/>
                <a:moveTo>
                  <a:pt x="10751" y="6421"/>
                </a:moveTo>
                <a:cubicBezTo>
                  <a:pt x="12055" y="8711"/>
                  <a:pt x="12974" y="10624"/>
                  <a:pt x="13196" y="12838"/>
                </a:cubicBezTo>
                <a:cubicBezTo>
                  <a:pt x="13370" y="14566"/>
                  <a:pt x="13096" y="15478"/>
                  <a:pt x="12334" y="15478"/>
                </a:cubicBezTo>
                <a:cubicBezTo>
                  <a:pt x="11727" y="15478"/>
                  <a:pt x="11263" y="14746"/>
                  <a:pt x="11099" y="14447"/>
                </a:cubicBezTo>
                <a:cubicBezTo>
                  <a:pt x="11062" y="14381"/>
                  <a:pt x="11060" y="14268"/>
                  <a:pt x="11092" y="14192"/>
                </a:cubicBezTo>
                <a:cubicBezTo>
                  <a:pt x="11919" y="12221"/>
                  <a:pt x="11636" y="9323"/>
                  <a:pt x="10700" y="6517"/>
                </a:cubicBezTo>
                <a:cubicBezTo>
                  <a:pt x="10677" y="6447"/>
                  <a:pt x="10720" y="6366"/>
                  <a:pt x="10751" y="642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79" name="장식 11"/>
          <p:cNvSpPr/>
          <p:nvPr/>
        </p:nvSpPr>
        <p:spPr>
          <a:xfrm>
            <a:off x="21204663" y="11583276"/>
            <a:ext cx="1517563" cy="720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78" y="21600"/>
                </a:moveTo>
                <a:cubicBezTo>
                  <a:pt x="17743" y="21600"/>
                  <a:pt x="19191" y="19711"/>
                  <a:pt x="19990" y="18125"/>
                </a:cubicBezTo>
                <a:cubicBezTo>
                  <a:pt x="21013" y="16093"/>
                  <a:pt x="21600" y="13283"/>
                  <a:pt x="21600" y="10418"/>
                </a:cubicBezTo>
                <a:cubicBezTo>
                  <a:pt x="21600" y="7546"/>
                  <a:pt x="21179" y="4918"/>
                  <a:pt x="20415" y="3013"/>
                </a:cubicBezTo>
                <a:cubicBezTo>
                  <a:pt x="19634" y="1071"/>
                  <a:pt x="18556" y="0"/>
                  <a:pt x="17378" y="0"/>
                </a:cubicBezTo>
                <a:cubicBezTo>
                  <a:pt x="15953" y="0"/>
                  <a:pt x="15074" y="1122"/>
                  <a:pt x="14588" y="2061"/>
                </a:cubicBezTo>
                <a:cubicBezTo>
                  <a:pt x="13958" y="3281"/>
                  <a:pt x="13596" y="4969"/>
                  <a:pt x="13596" y="6691"/>
                </a:cubicBezTo>
                <a:cubicBezTo>
                  <a:pt x="13596" y="8194"/>
                  <a:pt x="13847" y="9638"/>
                  <a:pt x="14302" y="10756"/>
                </a:cubicBezTo>
                <a:cubicBezTo>
                  <a:pt x="14728" y="11804"/>
                  <a:pt x="15302" y="12486"/>
                  <a:pt x="15878" y="12632"/>
                </a:cubicBezTo>
                <a:cubicBezTo>
                  <a:pt x="16597" y="12814"/>
                  <a:pt x="17163" y="12530"/>
                  <a:pt x="17562" y="11786"/>
                </a:cubicBezTo>
                <a:cubicBezTo>
                  <a:pt x="17655" y="11611"/>
                  <a:pt x="17739" y="11413"/>
                  <a:pt x="17808" y="11196"/>
                </a:cubicBezTo>
                <a:cubicBezTo>
                  <a:pt x="18435" y="9509"/>
                  <a:pt x="18306" y="7310"/>
                  <a:pt x="17852" y="5994"/>
                </a:cubicBezTo>
                <a:cubicBezTo>
                  <a:pt x="17621" y="5328"/>
                  <a:pt x="17255" y="5020"/>
                  <a:pt x="16894" y="5191"/>
                </a:cubicBezTo>
                <a:cubicBezTo>
                  <a:pt x="16522" y="5369"/>
                  <a:pt x="16216" y="6022"/>
                  <a:pt x="16149" y="6780"/>
                </a:cubicBezTo>
                <a:cubicBezTo>
                  <a:pt x="16094" y="7415"/>
                  <a:pt x="16214" y="8028"/>
                  <a:pt x="16463" y="8378"/>
                </a:cubicBezTo>
                <a:lnTo>
                  <a:pt x="16472" y="8389"/>
                </a:lnTo>
                <a:cubicBezTo>
                  <a:pt x="16664" y="8660"/>
                  <a:pt x="16762" y="8893"/>
                  <a:pt x="16762" y="9086"/>
                </a:cubicBezTo>
                <a:cubicBezTo>
                  <a:pt x="16762" y="9195"/>
                  <a:pt x="16757" y="9437"/>
                  <a:pt x="16711" y="9597"/>
                </a:cubicBezTo>
                <a:cubicBezTo>
                  <a:pt x="16709" y="9605"/>
                  <a:pt x="16706" y="9617"/>
                  <a:pt x="16703" y="9626"/>
                </a:cubicBezTo>
                <a:cubicBezTo>
                  <a:pt x="16695" y="9648"/>
                  <a:pt x="16687" y="9668"/>
                  <a:pt x="16678" y="9686"/>
                </a:cubicBezTo>
                <a:cubicBezTo>
                  <a:pt x="16642" y="9753"/>
                  <a:pt x="16490" y="9961"/>
                  <a:pt x="16036" y="9846"/>
                </a:cubicBezTo>
                <a:cubicBezTo>
                  <a:pt x="15322" y="9665"/>
                  <a:pt x="14928" y="7863"/>
                  <a:pt x="14928" y="6687"/>
                </a:cubicBezTo>
                <a:cubicBezTo>
                  <a:pt x="14928" y="4139"/>
                  <a:pt x="16160" y="2807"/>
                  <a:pt x="17376" y="2807"/>
                </a:cubicBezTo>
                <a:cubicBezTo>
                  <a:pt x="19052" y="2807"/>
                  <a:pt x="20269" y="6005"/>
                  <a:pt x="20269" y="10414"/>
                </a:cubicBezTo>
                <a:cubicBezTo>
                  <a:pt x="20269" y="10886"/>
                  <a:pt x="20245" y="11358"/>
                  <a:pt x="20203" y="11825"/>
                </a:cubicBezTo>
                <a:cubicBezTo>
                  <a:pt x="19857" y="14848"/>
                  <a:pt x="18645" y="18448"/>
                  <a:pt x="15849" y="18448"/>
                </a:cubicBezTo>
                <a:cubicBezTo>
                  <a:pt x="12937" y="18448"/>
                  <a:pt x="11403" y="13525"/>
                  <a:pt x="11232" y="10947"/>
                </a:cubicBezTo>
                <a:cubicBezTo>
                  <a:pt x="11055" y="8270"/>
                  <a:pt x="11899" y="7818"/>
                  <a:pt x="12300" y="7753"/>
                </a:cubicBezTo>
                <a:cubicBezTo>
                  <a:pt x="12382" y="7741"/>
                  <a:pt x="12423" y="7537"/>
                  <a:pt x="12369" y="7405"/>
                </a:cubicBezTo>
                <a:cubicBezTo>
                  <a:pt x="11964" y="6404"/>
                  <a:pt x="10685" y="3575"/>
                  <a:pt x="9187" y="3575"/>
                </a:cubicBezTo>
                <a:cubicBezTo>
                  <a:pt x="7672" y="3575"/>
                  <a:pt x="7223" y="5500"/>
                  <a:pt x="7131" y="7291"/>
                </a:cubicBezTo>
                <a:cubicBezTo>
                  <a:pt x="7127" y="7386"/>
                  <a:pt x="7073" y="7428"/>
                  <a:pt x="7040" y="7366"/>
                </a:cubicBezTo>
                <a:cubicBezTo>
                  <a:pt x="5748" y="4921"/>
                  <a:pt x="4444" y="3059"/>
                  <a:pt x="2955" y="3059"/>
                </a:cubicBezTo>
                <a:cubicBezTo>
                  <a:pt x="2241" y="3059"/>
                  <a:pt x="1522" y="3657"/>
                  <a:pt x="982" y="4694"/>
                </a:cubicBezTo>
                <a:cubicBezTo>
                  <a:pt x="534" y="5555"/>
                  <a:pt x="0" y="7118"/>
                  <a:pt x="0" y="9675"/>
                </a:cubicBezTo>
                <a:cubicBezTo>
                  <a:pt x="0" y="13011"/>
                  <a:pt x="760" y="15432"/>
                  <a:pt x="1806" y="15432"/>
                </a:cubicBezTo>
                <a:cubicBezTo>
                  <a:pt x="2471" y="15432"/>
                  <a:pt x="3057" y="14433"/>
                  <a:pt x="3140" y="13158"/>
                </a:cubicBezTo>
                <a:cubicBezTo>
                  <a:pt x="3199" y="12256"/>
                  <a:pt x="2989" y="11038"/>
                  <a:pt x="2202" y="10574"/>
                </a:cubicBezTo>
                <a:cubicBezTo>
                  <a:pt x="1447" y="10130"/>
                  <a:pt x="1326" y="9719"/>
                  <a:pt x="1369" y="8784"/>
                </a:cubicBezTo>
                <a:cubicBezTo>
                  <a:pt x="1551" y="6663"/>
                  <a:pt x="2378" y="5866"/>
                  <a:pt x="2955" y="5866"/>
                </a:cubicBezTo>
                <a:cubicBezTo>
                  <a:pt x="4454" y="5866"/>
                  <a:pt x="5960" y="8980"/>
                  <a:pt x="7555" y="12276"/>
                </a:cubicBezTo>
                <a:cubicBezTo>
                  <a:pt x="9669" y="16647"/>
                  <a:pt x="12067" y="21600"/>
                  <a:pt x="15378" y="21600"/>
                </a:cubicBezTo>
                <a:close/>
                <a:moveTo>
                  <a:pt x="10849" y="15179"/>
                </a:moveTo>
                <a:cubicBezTo>
                  <a:pt x="9545" y="12889"/>
                  <a:pt x="8626" y="10976"/>
                  <a:pt x="8404" y="8762"/>
                </a:cubicBezTo>
                <a:cubicBezTo>
                  <a:pt x="8230" y="7034"/>
                  <a:pt x="8504" y="6122"/>
                  <a:pt x="9266" y="6122"/>
                </a:cubicBezTo>
                <a:cubicBezTo>
                  <a:pt x="9873" y="6122"/>
                  <a:pt x="10337" y="6854"/>
                  <a:pt x="10501" y="7153"/>
                </a:cubicBezTo>
                <a:cubicBezTo>
                  <a:pt x="10538" y="7219"/>
                  <a:pt x="10540" y="7332"/>
                  <a:pt x="10508" y="7408"/>
                </a:cubicBezTo>
                <a:cubicBezTo>
                  <a:pt x="9681" y="9379"/>
                  <a:pt x="9964" y="12277"/>
                  <a:pt x="10900" y="15083"/>
                </a:cubicBezTo>
                <a:cubicBezTo>
                  <a:pt x="10923" y="15153"/>
                  <a:pt x="10880" y="15234"/>
                  <a:pt x="10849" y="1517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80" name="차트 문서"/>
          <p:cNvSpPr/>
          <p:nvPr/>
        </p:nvSpPr>
        <p:spPr>
          <a:xfrm>
            <a:off x="5153766" y="4613997"/>
            <a:ext cx="791505" cy="102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7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81" name="직장"/>
          <p:cNvSpPr/>
          <p:nvPr/>
        </p:nvSpPr>
        <p:spPr>
          <a:xfrm>
            <a:off x="14998661" y="4613997"/>
            <a:ext cx="1192692" cy="102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82" name="BackEnd…"/>
          <p:cNvSpPr txBox="1"/>
          <p:nvPr/>
        </p:nvSpPr>
        <p:spPr>
          <a:xfrm>
            <a:off x="5228600" y="6283029"/>
            <a:ext cx="4619702" cy="458597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322262" indent="-322262">
              <a:buSzPct val="100000"/>
              <a:buChar char="-"/>
              <a:defRPr sz="31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BackEnd</a:t>
            </a:r>
          </a:p>
          <a:p>
            <a:pPr marL="322262" indent="-322262">
              <a:buSzPct val="100000"/>
              <a:buChar char="-"/>
              <a:defRPr sz="31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데이터 모델링</a:t>
            </a:r>
          </a:p>
          <a:p>
            <a:pPr marL="322262" indent="-322262">
              <a:lnSpc>
                <a:spcPct val="100000"/>
              </a:lnSpc>
              <a:buSzPct val="100000"/>
              <a:buChar char="-"/>
              <a:defRPr sz="31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REST API, 유튜브 API</a:t>
            </a:r>
          </a:p>
          <a:p>
            <a:pPr marL="322262" indent="-322262">
              <a:buSzPct val="100000"/>
              <a:buChar char="-"/>
              <a:defRPr sz="31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유저인증 기능</a:t>
            </a:r>
          </a:p>
          <a:p>
            <a:pPr marL="322262" indent="-322262">
              <a:buSzPct val="100000"/>
              <a:buChar char="-"/>
              <a:defRPr sz="31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커뮤니티, 마이페이지 구현</a:t>
            </a:r>
          </a:p>
        </p:txBody>
      </p:sp>
      <p:sp>
        <p:nvSpPr>
          <p:cNvPr id="183" name="Front End…"/>
          <p:cNvSpPr txBox="1"/>
          <p:nvPr/>
        </p:nvSpPr>
        <p:spPr>
          <a:xfrm>
            <a:off x="15438483" y="6306524"/>
            <a:ext cx="3791752" cy="453898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322262" indent="-322262">
              <a:buSzPct val="100000"/>
              <a:buChar char="-"/>
              <a:defRPr sz="31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Front End</a:t>
            </a:r>
          </a:p>
          <a:p>
            <a:pPr marL="322262" indent="-322262">
              <a:buSzPct val="100000"/>
              <a:buChar char="-"/>
              <a:defRPr sz="31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UI 디자인</a:t>
            </a:r>
          </a:p>
          <a:p>
            <a:pPr marL="322262" indent="-322262">
              <a:buSzPct val="100000"/>
              <a:buChar char="-"/>
              <a:defRPr sz="31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Vue 컴포넌트 설계</a:t>
            </a:r>
          </a:p>
          <a:p>
            <a:pPr marL="322262" indent="-322262">
              <a:buSzPct val="100000"/>
              <a:buChar char="-"/>
              <a:defRPr sz="31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추천 알고리즘</a:t>
            </a:r>
          </a:p>
          <a:p>
            <a:pPr marL="322262" indent="-322262">
              <a:buSzPct val="100000"/>
              <a:buChar char="-"/>
              <a:defRPr sz="31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영화정보 페이지 구현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450" y="5073650"/>
            <a:ext cx="4267319" cy="426731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8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544" y="5384886"/>
            <a:ext cx="8534638" cy="426732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87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659" y="5681953"/>
            <a:ext cx="3673185" cy="367318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88" name="2. 기술 스택"/>
          <p:cNvSpPr txBox="1"/>
          <p:nvPr/>
        </p:nvSpPr>
        <p:spPr>
          <a:xfrm>
            <a:off x="2170717" y="2361496"/>
            <a:ext cx="3065146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092E20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2. 기술 스택</a:t>
            </a:r>
          </a:p>
        </p:txBody>
      </p:sp>
      <p:sp>
        <p:nvSpPr>
          <p:cNvPr id="189" name="X"/>
          <p:cNvSpPr txBox="1"/>
          <p:nvPr/>
        </p:nvSpPr>
        <p:spPr>
          <a:xfrm>
            <a:off x="12076112" y="7158184"/>
            <a:ext cx="485776" cy="720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092E20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직사각형"/>
          <p:cNvSpPr/>
          <p:nvPr/>
        </p:nvSpPr>
        <p:spPr>
          <a:xfrm>
            <a:off x="2832889" y="1312645"/>
            <a:ext cx="10311894" cy="1147546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grpSp>
        <p:nvGrpSpPr>
          <p:cNvPr id="194" name="이미지"/>
          <p:cNvGrpSpPr/>
          <p:nvPr/>
        </p:nvGrpSpPr>
        <p:grpSpPr>
          <a:xfrm>
            <a:off x="12856460" y="2328376"/>
            <a:ext cx="7693611" cy="9960762"/>
            <a:chOff x="0" y="0"/>
            <a:chExt cx="7693609" cy="9960761"/>
          </a:xfrm>
        </p:grpSpPr>
        <p:pic>
          <p:nvPicPr>
            <p:cNvPr id="193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439610" cy="96305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2" name="이미지" descr="이미지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93610" cy="9960762"/>
            </a:xfrm>
            <a:prstGeom prst="rect">
              <a:avLst/>
            </a:prstGeom>
            <a:effectLst/>
          </p:spPr>
        </p:pic>
      </p:grpSp>
      <p:sp>
        <p:nvSpPr>
          <p:cNvPr id="195" name="3. 주제"/>
          <p:cNvSpPr txBox="1"/>
          <p:nvPr/>
        </p:nvSpPr>
        <p:spPr>
          <a:xfrm>
            <a:off x="3442543" y="2818395"/>
            <a:ext cx="1802766" cy="720724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3. 주제</a:t>
            </a:r>
          </a:p>
        </p:txBody>
      </p:sp>
      <p:sp>
        <p:nvSpPr>
          <p:cNvPr id="196" name="“심리테스트 기반 영화 추천 서비스”"/>
          <p:cNvSpPr txBox="1"/>
          <p:nvPr/>
        </p:nvSpPr>
        <p:spPr>
          <a:xfrm>
            <a:off x="3379196" y="4645993"/>
            <a:ext cx="8981441" cy="720724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“심리테스트 기반 영화 추천 서비스”</a:t>
            </a:r>
          </a:p>
        </p:txBody>
      </p:sp>
      <p:sp>
        <p:nvSpPr>
          <p:cNvPr id="197" name="팔레트"/>
          <p:cNvSpPr/>
          <p:nvPr/>
        </p:nvSpPr>
        <p:spPr>
          <a:xfrm>
            <a:off x="3260451" y="11159359"/>
            <a:ext cx="1462814" cy="983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6" h="21600" extrusionOk="0">
                <a:moveTo>
                  <a:pt x="10355" y="0"/>
                </a:moveTo>
                <a:cubicBezTo>
                  <a:pt x="4075" y="0"/>
                  <a:pt x="0" y="5708"/>
                  <a:pt x="0" y="10604"/>
                </a:cubicBezTo>
                <a:cubicBezTo>
                  <a:pt x="0" y="16475"/>
                  <a:pt x="4437" y="21600"/>
                  <a:pt x="10535" y="21600"/>
                </a:cubicBezTo>
                <a:cubicBezTo>
                  <a:pt x="16633" y="21600"/>
                  <a:pt x="18927" y="17540"/>
                  <a:pt x="18927" y="16103"/>
                </a:cubicBezTo>
                <a:cubicBezTo>
                  <a:pt x="18927" y="13878"/>
                  <a:pt x="15918" y="13910"/>
                  <a:pt x="16271" y="11835"/>
                </a:cubicBezTo>
                <a:cubicBezTo>
                  <a:pt x="16603" y="9885"/>
                  <a:pt x="18596" y="10604"/>
                  <a:pt x="19290" y="10604"/>
                </a:cubicBezTo>
                <a:cubicBezTo>
                  <a:pt x="19984" y="10604"/>
                  <a:pt x="21600" y="9886"/>
                  <a:pt x="20574" y="7008"/>
                </a:cubicBezTo>
                <a:cubicBezTo>
                  <a:pt x="19547" y="4131"/>
                  <a:pt x="16636" y="0"/>
                  <a:pt x="10355" y="0"/>
                </a:cubicBezTo>
                <a:close/>
                <a:moveTo>
                  <a:pt x="13482" y="12485"/>
                </a:moveTo>
                <a:cubicBezTo>
                  <a:pt x="14165" y="12485"/>
                  <a:pt x="14720" y="13337"/>
                  <a:pt x="14720" y="14388"/>
                </a:cubicBezTo>
                <a:cubicBezTo>
                  <a:pt x="14720" y="15439"/>
                  <a:pt x="14165" y="16289"/>
                  <a:pt x="13482" y="16289"/>
                </a:cubicBezTo>
                <a:cubicBezTo>
                  <a:pt x="12798" y="16289"/>
                  <a:pt x="12244" y="15439"/>
                  <a:pt x="12244" y="14388"/>
                </a:cubicBezTo>
                <a:cubicBezTo>
                  <a:pt x="12244" y="13337"/>
                  <a:pt x="12798" y="12485"/>
                  <a:pt x="13482" y="12485"/>
                </a:cubicBezTo>
                <a:close/>
              </a:path>
            </a:pathLst>
          </a:cu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98" name="약 200만명이 이미 사용해본  그림 심리테스트를 기반으로…"/>
          <p:cNvSpPr txBox="1"/>
          <p:nvPr/>
        </p:nvSpPr>
        <p:spPr>
          <a:xfrm>
            <a:off x="3004355" y="7064501"/>
            <a:ext cx="9731122" cy="153289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약 200만명이 이미 사용해본  </a:t>
            </a:r>
            <a:r>
              <a:rPr>
                <a:solidFill>
                  <a:schemeClr val="accent4">
                    <a:hueOff val="-839986"/>
                    <a:satOff val="3568"/>
                    <a:lumOff val="-36125"/>
                  </a:schemeClr>
                </a:solidFill>
              </a:rPr>
              <a:t>그림 심리테스트</a:t>
            </a:r>
            <a:r>
              <a:t>를 기반으로</a:t>
            </a:r>
          </a:p>
          <a:p>
            <a:pPr>
              <a:defRPr sz="3000"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현재 내 기분에 맞는 장르를 선정하고 랜덤으로 3개의 영화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001" y="5549264"/>
            <a:ext cx="10251874" cy="5262678"/>
          </a:xfrm>
          <a:prstGeom prst="rect">
            <a:avLst/>
          </a:prstGeom>
          <a:ln w="25400">
            <a:miter lim="400000"/>
          </a:ln>
          <a:effectLst>
            <a:outerShdw blurRad="254000" dist="127000" dir="2613341" rotWithShape="0">
              <a:srgbClr val="000000">
                <a:alpha val="61596"/>
              </a:srgbClr>
            </a:outerShdw>
          </a:effectLst>
        </p:spPr>
      </p:pic>
      <p:sp>
        <p:nvSpPr>
          <p:cNvPr id="201" name="4. 핵심 기능"/>
          <p:cNvSpPr txBox="1"/>
          <p:nvPr/>
        </p:nvSpPr>
        <p:spPr>
          <a:xfrm>
            <a:off x="2537059" y="3756241"/>
            <a:ext cx="3101976" cy="72072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092E20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 핵심 기능</a:t>
            </a:r>
          </a:p>
        </p:txBody>
      </p:sp>
      <p:sp>
        <p:nvSpPr>
          <p:cNvPr id="202" name="그림기반 영화추천알고리즘…"/>
          <p:cNvSpPr txBox="1"/>
          <p:nvPr/>
        </p:nvSpPr>
        <p:spPr>
          <a:xfrm>
            <a:off x="3029964" y="6257440"/>
            <a:ext cx="8128001" cy="480822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457200" indent="-317500" algn="l" defTabSz="457200">
              <a:lnSpc>
                <a:spcPct val="12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Char char="•"/>
              <a:defRPr sz="4000">
                <a:solidFill>
                  <a:srgbClr val="333333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그림기반 영화추천알고리즘</a:t>
            </a:r>
          </a:p>
          <a:p>
            <a:pPr marL="457200" indent="-317500" algn="l" defTabSz="457200">
              <a:lnSpc>
                <a:spcPct val="12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Char char="•"/>
              <a:defRPr sz="4000">
                <a:solidFill>
                  <a:srgbClr val="333333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장르별 영화 검색</a:t>
            </a:r>
          </a:p>
          <a:p>
            <a:pPr marL="457200" indent="-317500" algn="l" defTabSz="457200">
              <a:lnSpc>
                <a:spcPct val="12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Char char="•"/>
              <a:defRPr sz="4000">
                <a:solidFill>
                  <a:srgbClr val="333333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유튜브 API - 영화 예고편</a:t>
            </a:r>
          </a:p>
          <a:p>
            <a:pPr marL="457200" indent="-317500" algn="l" defTabSz="457200">
              <a:lnSpc>
                <a:spcPct val="12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Char char="•"/>
              <a:defRPr sz="4000">
                <a:solidFill>
                  <a:srgbClr val="333333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모델구현 - 장르별 영화 시리얼라이징</a:t>
            </a:r>
          </a:p>
          <a:p>
            <a:pPr marL="457200" indent="-317500" algn="l" defTabSz="457200">
              <a:lnSpc>
                <a:spcPct val="12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Char char="•"/>
              <a:defRPr sz="4000">
                <a:solidFill>
                  <a:srgbClr val="333333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사용자 이용 등급 기능</a:t>
            </a:r>
          </a:p>
          <a:p>
            <a:pPr marL="457200" indent="-317500" algn="l" defTabSz="457200">
              <a:lnSpc>
                <a:spcPct val="12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Char char="•"/>
              <a:defRPr sz="4000">
                <a:solidFill>
                  <a:srgbClr val="333333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Favicon</a:t>
            </a:r>
          </a:p>
          <a:p>
            <a:pPr algn="l" defTabSz="457200">
              <a:lnSpc>
                <a:spcPct val="120000"/>
              </a:lnSpc>
              <a:spcBef>
                <a:spcPts val="0"/>
              </a:spcBef>
              <a:defRPr sz="12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4.1 데이터베이스 모델링"/>
          <p:cNvSpPr txBox="1"/>
          <p:nvPr/>
        </p:nvSpPr>
        <p:spPr>
          <a:xfrm>
            <a:off x="2384006" y="2121022"/>
            <a:ext cx="6005196" cy="72072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092E20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4.1 데이터베이스 모델링</a:t>
            </a:r>
          </a:p>
        </p:txBody>
      </p:sp>
      <p:grpSp>
        <p:nvGrpSpPr>
          <p:cNvPr id="207" name="이미지"/>
          <p:cNvGrpSpPr/>
          <p:nvPr/>
        </p:nvGrpSpPr>
        <p:grpSpPr>
          <a:xfrm>
            <a:off x="10427390" y="3334770"/>
            <a:ext cx="12117657" cy="9117098"/>
            <a:chOff x="0" y="0"/>
            <a:chExt cx="12117655" cy="9117096"/>
          </a:xfrm>
        </p:grpSpPr>
        <p:pic>
          <p:nvPicPr>
            <p:cNvPr id="206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1863656" cy="87868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5" name="이미지" descr="이미지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17656" cy="9117097"/>
            </a:xfrm>
            <a:prstGeom prst="rect">
              <a:avLst/>
            </a:prstGeom>
            <a:effectLst/>
          </p:spPr>
        </p:pic>
      </p:grpSp>
      <p:sp>
        <p:nvSpPr>
          <p:cNvPr id="208" name="User…"/>
          <p:cNvSpPr txBox="1"/>
          <p:nvPr/>
        </p:nvSpPr>
        <p:spPr>
          <a:xfrm>
            <a:off x="2880475" y="4568824"/>
            <a:ext cx="3229611" cy="4578351"/>
          </a:xfrm>
          <a:prstGeom prst="rect">
            <a:avLst/>
          </a:prstGeom>
          <a:ln w="12700">
            <a:miter lim="400000"/>
          </a:ln>
          <a:effectLst>
            <a:outerShdw blurRad="254000" dist="127000" dir="5400000" rotWithShape="0">
              <a:srgbClr val="000000">
                <a:alpha val="4167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l">
              <a:defRPr sz="5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User</a:t>
            </a:r>
          </a:p>
          <a:p>
            <a:pPr algn="l">
              <a:defRPr sz="5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Movie</a:t>
            </a:r>
          </a:p>
          <a:p>
            <a:pPr algn="l">
              <a:defRPr sz="5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Genre</a:t>
            </a:r>
          </a:p>
          <a:p>
            <a:pPr algn="l">
              <a:defRPr sz="5000"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Comment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4.2 Vue 컴포넌트 구조"/>
          <p:cNvSpPr txBox="1"/>
          <p:nvPr/>
        </p:nvSpPr>
        <p:spPr>
          <a:xfrm>
            <a:off x="1152842" y="894608"/>
            <a:ext cx="5822316" cy="72072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092E20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4.2 Vue 컴포넌트 구조</a:t>
            </a:r>
          </a:p>
        </p:txBody>
      </p:sp>
      <p:grpSp>
        <p:nvGrpSpPr>
          <p:cNvPr id="213" name="이미지"/>
          <p:cNvGrpSpPr/>
          <p:nvPr/>
        </p:nvGrpSpPr>
        <p:grpSpPr>
          <a:xfrm>
            <a:off x="3139718" y="1999122"/>
            <a:ext cx="18578268" cy="11203526"/>
            <a:chOff x="0" y="0"/>
            <a:chExt cx="18578267" cy="11203524"/>
          </a:xfrm>
        </p:grpSpPr>
        <p:pic>
          <p:nvPicPr>
            <p:cNvPr id="212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8324268" cy="10873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이미지" descr="이미지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578268" cy="112035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직사각형"/>
          <p:cNvSpPr/>
          <p:nvPr/>
        </p:nvSpPr>
        <p:spPr>
          <a:xfrm>
            <a:off x="1766821" y="1312645"/>
            <a:ext cx="11377962" cy="11475467"/>
          </a:xfrm>
          <a:prstGeom prst="rect">
            <a:avLst/>
          </a:prstGeom>
          <a:solidFill>
            <a:schemeClr val="accent3">
              <a:hueOff val="490435"/>
              <a:satOff val="5331"/>
              <a:lumOff val="-16259"/>
            </a:schemeClr>
          </a:solidFill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16" name="4.3 영화 API 정보 가져오기"/>
          <p:cNvSpPr txBox="1"/>
          <p:nvPr/>
        </p:nvSpPr>
        <p:spPr>
          <a:xfrm>
            <a:off x="2663335" y="2577922"/>
            <a:ext cx="6904356" cy="720724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Cafe24 Danjunghae"/>
                <a:ea typeface="Cafe24 Danjunghae"/>
                <a:cs typeface="Cafe24 Danjunghae"/>
                <a:sym typeface="Cafe24 Danjunghae"/>
              </a:defRPr>
            </a:lvl1pPr>
          </a:lstStyle>
          <a:p>
            <a:r>
              <a:t>4.3 영화 API 정보 가져오기</a:t>
            </a:r>
          </a:p>
        </p:txBody>
      </p:sp>
      <p:pic>
        <p:nvPicPr>
          <p:cNvPr id="217" name="이미지" descr="이미지"/>
          <p:cNvPicPr>
            <a:picLocks noChangeAspect="1"/>
          </p:cNvPicPr>
          <p:nvPr/>
        </p:nvPicPr>
        <p:blipFill>
          <a:blip r:embed="rId2"/>
          <a:srcRect l="661"/>
          <a:stretch>
            <a:fillRect/>
          </a:stretch>
        </p:blipFill>
        <p:spPr>
          <a:xfrm>
            <a:off x="9910997" y="3555844"/>
            <a:ext cx="13526064" cy="863219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18" name="스타트 캠프 미세먼지 API 참고…"/>
          <p:cNvSpPr txBox="1"/>
          <p:nvPr/>
        </p:nvSpPr>
        <p:spPr>
          <a:xfrm>
            <a:off x="2979231" y="4709173"/>
            <a:ext cx="6567806" cy="4363721"/>
          </a:xfrm>
          <a:prstGeom prst="rect">
            <a:avLst/>
          </a:prstGeom>
          <a:ln w="12700">
            <a:miter lim="400000"/>
          </a:ln>
          <a:effectLst>
            <a:outerShdw blurRad="254000" dist="127000" dir="2613341" rotWithShape="0">
              <a:srgbClr val="000000">
                <a:alpha val="267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스타트 캠프 미세먼지 API 참고</a:t>
            </a:r>
          </a:p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n을 변수로 for문을 이용하여 충분한 양의</a:t>
            </a:r>
          </a:p>
          <a:p>
            <a:pPr marL="766762" lvl="1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영화정보를 DB에 저장</a:t>
            </a:r>
          </a:p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Movie + Genre 다대다 모델설정</a:t>
            </a:r>
          </a:p>
          <a:p>
            <a:pPr marL="322262" indent="-322262" algn="l">
              <a:buSzPct val="100000"/>
              <a:buChar char="-"/>
              <a:defRPr>
                <a:solidFill>
                  <a:srgbClr val="FFFFFF"/>
                </a:solidFill>
                <a:latin typeface="Cafe24 Ohsquare air"/>
                <a:ea typeface="Cafe24 Ohsquare air"/>
                <a:cs typeface="Cafe24 Ohsquare air"/>
                <a:sym typeface="Cafe24 Ohsquare air"/>
              </a:defRPr>
            </a:pPr>
            <a:r>
              <a:t>하나의 영화의 여러 장르가 존재</a:t>
            </a:r>
          </a:p>
        </p:txBody>
      </p:sp>
      <p:sp>
        <p:nvSpPr>
          <p:cNvPr id="219" name="Django movies &gt;  views.py"/>
          <p:cNvSpPr txBox="1"/>
          <p:nvPr/>
        </p:nvSpPr>
        <p:spPr>
          <a:xfrm>
            <a:off x="18786903" y="2954823"/>
            <a:ext cx="4403675" cy="535941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2696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r>
              <a:t>Django movies &gt;  views.py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</Words>
  <Application>Microsoft Macintosh PowerPoint</Application>
  <PresentationFormat>사용자 지정</PresentationFormat>
  <Paragraphs>132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Proxima Nova Medium</vt:lpstr>
      <vt:lpstr>Proxima Nova</vt:lpstr>
      <vt:lpstr>Helvetica Neue</vt:lpstr>
      <vt:lpstr>Cafe24 Danjunghae</vt:lpstr>
      <vt:lpstr>Canela Deck Bold</vt:lpstr>
      <vt:lpstr>Cafe24 Ohsquare air</vt:lpstr>
      <vt:lpstr>Canela Bold</vt:lpstr>
      <vt:lpstr>Canela Regular</vt:lpstr>
      <vt:lpstr>Canela Deck Regular</vt:lpstr>
      <vt:lpstr>헤드라인A 일반체</vt:lpstr>
      <vt:lpstr>29_Lookbook</vt:lpstr>
      <vt:lpstr>심리테스트기반 영화추천사이트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심리테스트기반 영화추천사이트  </dc:title>
  <cp:lastModifiedBy>정 상근</cp:lastModifiedBy>
  <cp:revision>3</cp:revision>
  <dcterms:modified xsi:type="dcterms:W3CDTF">2021-05-27T19:27:38Z</dcterms:modified>
</cp:coreProperties>
</file>